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1.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2.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23.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24.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69"/>
  </p:notesMasterIdLst>
  <p:handoutMasterIdLst>
    <p:handoutMasterId r:id="rId70"/>
  </p:handoutMasterIdLst>
  <p:sldIdLst>
    <p:sldId id="345" r:id="rId2"/>
    <p:sldId id="409" r:id="rId3"/>
    <p:sldId id="319" r:id="rId4"/>
    <p:sldId id="346" r:id="rId5"/>
    <p:sldId id="320" r:id="rId6"/>
    <p:sldId id="323" r:id="rId7"/>
    <p:sldId id="324" r:id="rId8"/>
    <p:sldId id="347" r:id="rId9"/>
    <p:sldId id="348" r:id="rId10"/>
    <p:sldId id="349" r:id="rId11"/>
    <p:sldId id="350" r:id="rId12"/>
    <p:sldId id="351" r:id="rId13"/>
    <p:sldId id="353" r:id="rId14"/>
    <p:sldId id="354" r:id="rId15"/>
    <p:sldId id="355" r:id="rId16"/>
    <p:sldId id="356" r:id="rId17"/>
    <p:sldId id="407" r:id="rId18"/>
    <p:sldId id="408" r:id="rId19"/>
    <p:sldId id="338" r:id="rId20"/>
    <p:sldId id="339" r:id="rId21"/>
    <p:sldId id="359" r:id="rId22"/>
    <p:sldId id="360" r:id="rId23"/>
    <p:sldId id="361" r:id="rId24"/>
    <p:sldId id="362" r:id="rId25"/>
    <p:sldId id="363" r:id="rId26"/>
    <p:sldId id="364" r:id="rId27"/>
    <p:sldId id="406" r:id="rId28"/>
    <p:sldId id="365" r:id="rId29"/>
    <p:sldId id="366" r:id="rId30"/>
    <p:sldId id="367" r:id="rId31"/>
    <p:sldId id="368" r:id="rId32"/>
    <p:sldId id="369" r:id="rId33"/>
    <p:sldId id="370" r:id="rId34"/>
    <p:sldId id="371" r:id="rId35"/>
    <p:sldId id="372" r:id="rId36"/>
    <p:sldId id="373" r:id="rId37"/>
    <p:sldId id="374" r:id="rId38"/>
    <p:sldId id="375" r:id="rId39"/>
    <p:sldId id="376" r:id="rId40"/>
    <p:sldId id="377" r:id="rId41"/>
    <p:sldId id="378" r:id="rId42"/>
    <p:sldId id="379" r:id="rId43"/>
    <p:sldId id="380" r:id="rId44"/>
    <p:sldId id="381" r:id="rId45"/>
    <p:sldId id="382" r:id="rId46"/>
    <p:sldId id="383" r:id="rId47"/>
    <p:sldId id="384" r:id="rId48"/>
    <p:sldId id="385" r:id="rId49"/>
    <p:sldId id="386" r:id="rId50"/>
    <p:sldId id="387" r:id="rId51"/>
    <p:sldId id="388" r:id="rId52"/>
    <p:sldId id="389" r:id="rId53"/>
    <p:sldId id="391" r:id="rId54"/>
    <p:sldId id="392" r:id="rId55"/>
    <p:sldId id="393" r:id="rId56"/>
    <p:sldId id="394" r:id="rId57"/>
    <p:sldId id="395" r:id="rId58"/>
    <p:sldId id="396" r:id="rId59"/>
    <p:sldId id="397" r:id="rId60"/>
    <p:sldId id="398" r:id="rId61"/>
    <p:sldId id="399" r:id="rId62"/>
    <p:sldId id="400" r:id="rId63"/>
    <p:sldId id="401" r:id="rId64"/>
    <p:sldId id="402" r:id="rId65"/>
    <p:sldId id="403" r:id="rId66"/>
    <p:sldId id="404" r:id="rId67"/>
    <p:sldId id="405" r:id="rId68"/>
  </p:sldIdLst>
  <p:sldSz cx="12192000" cy="6858000"/>
  <p:notesSz cx="7302500" cy="9588500"/>
  <p:custDataLst>
    <p:tags r:id="rId71"/>
  </p:custDataLst>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3333FF"/>
    <a:srgbClr val="FFFF00"/>
    <a:srgbClr val="FF3300"/>
    <a:srgbClr val="CC00CC"/>
    <a:srgbClr val="FFCC00"/>
    <a:srgbClr val="FF9999"/>
    <a:srgbClr val="9900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503" autoAdjust="0"/>
    <p:restoredTop sz="72923" autoAdjust="0"/>
  </p:normalViewPr>
  <p:slideViewPr>
    <p:cSldViewPr>
      <p:cViewPr varScale="1">
        <p:scale>
          <a:sx n="161" d="100"/>
          <a:sy n="161" d="100"/>
        </p:scale>
        <p:origin x="2272"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229379" name="Rectangle 3"/>
          <p:cNvSpPr>
            <a:spLocks noGrp="1" noChangeArrowheads="1"/>
          </p:cNvSpPr>
          <p:nvPr>
            <p:ph type="dt" sz="quarter"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229380" name="Rectangle 4"/>
          <p:cNvSpPr>
            <a:spLocks noGrp="1" noChangeArrowheads="1"/>
          </p:cNvSpPr>
          <p:nvPr>
            <p:ph type="ftr" sz="quarter" idx="2"/>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229381" name="Rectangle 5"/>
          <p:cNvSpPr>
            <a:spLocks noGrp="1" noChangeArrowheads="1"/>
          </p:cNvSpPr>
          <p:nvPr>
            <p:ph type="sldNum" sz="quarter" idx="3"/>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927218C1-594E-A94E-95F4-26DFF0AD8631}" type="slidenum">
              <a:rPr lang="en-US"/>
              <a:pPr/>
              <a:t>‹#›</a:t>
            </a:fld>
            <a:endParaRPr lang="en-US"/>
          </a:p>
        </p:txBody>
      </p:sp>
    </p:spTree>
    <p:extLst>
      <p:ext uri="{BB962C8B-B14F-4D97-AF65-F5344CB8AC3E}">
        <p14:creationId xmlns:p14="http://schemas.microsoft.com/office/powerpoint/2010/main" val="3602739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173059" name="Rectangle 3"/>
          <p:cNvSpPr>
            <a:spLocks noGrp="1" noChangeArrowheads="1"/>
          </p:cNvSpPr>
          <p:nvPr>
            <p:ph type="dt"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36868" name="Rectangle 4"/>
          <p:cNvSpPr>
            <a:spLocks noGrp="1" noRot="1" noChangeAspect="1" noChangeArrowheads="1" noTextEdit="1"/>
          </p:cNvSpPr>
          <p:nvPr>
            <p:ph type="sldImg" idx="2"/>
          </p:nvPr>
        </p:nvSpPr>
        <p:spPr bwMode="auto">
          <a:xfrm>
            <a:off x="1254125" y="719138"/>
            <a:ext cx="4794250" cy="3595687"/>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73061" name="Rectangle 5"/>
          <p:cNvSpPr>
            <a:spLocks noGrp="1" noChangeArrowheads="1"/>
          </p:cNvSpPr>
          <p:nvPr>
            <p:ph type="body" sz="quarter" idx="3"/>
          </p:nvPr>
        </p:nvSpPr>
        <p:spPr bwMode="auto">
          <a:xfrm>
            <a:off x="730250" y="4554538"/>
            <a:ext cx="5842000" cy="43148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173063" name="Rectangle 7"/>
          <p:cNvSpPr>
            <a:spLocks noGrp="1" noChangeArrowheads="1"/>
          </p:cNvSpPr>
          <p:nvPr>
            <p:ph type="sldNum" sz="quarter" idx="5"/>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CD7DE18D-B477-5540-A418-45080CBABEBE}" type="slidenum">
              <a:rPr lang="en-US"/>
              <a:pPr/>
              <a:t>‹#›</a:t>
            </a:fld>
            <a:endParaRPr lang="en-US"/>
          </a:p>
        </p:txBody>
      </p:sp>
    </p:spTree>
    <p:extLst>
      <p:ext uri="{BB962C8B-B14F-4D97-AF65-F5344CB8AC3E}">
        <p14:creationId xmlns:p14="http://schemas.microsoft.com/office/powerpoint/2010/main" val="15223849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Full joint probability table with 2^n entries</a:t>
            </a:r>
            <a:r>
              <a:rPr lang="en-US" baseline="0" dirty="0"/>
              <a:t> to a bunch of conditional probabilities.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a:t>
            </a:fld>
            <a:endParaRPr lang="en-US"/>
          </a:p>
        </p:txBody>
      </p:sp>
    </p:spTree>
    <p:extLst>
      <p:ext uri="{BB962C8B-B14F-4D97-AF65-F5344CB8AC3E}">
        <p14:creationId xmlns:p14="http://schemas.microsoft.com/office/powerpoint/2010/main" val="612771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First attempt:</a:t>
            </a:r>
            <a:r>
              <a:rPr lang="en-US" baseline="0" dirty="0"/>
              <a:t> </a:t>
            </a:r>
            <a:r>
              <a:rPr lang="en-US" dirty="0"/>
              <a:t>check whether there’s a path</a:t>
            </a:r>
            <a:r>
              <a:rPr lang="en-US" baseline="0" dirty="0"/>
              <a:t> between two variables.  Check whether it’s been blocked by some evidence.  If not, then they are conditionally independent.</a:t>
            </a:r>
          </a:p>
          <a:p>
            <a:r>
              <a:rPr lang="en-US" baseline="0" dirty="0"/>
              <a:t>Too simple. </a:t>
            </a:r>
          </a:p>
          <a:p>
            <a:endParaRPr lang="en-US" baseline="0" dirty="0"/>
          </a:p>
          <a:p>
            <a:r>
              <a:rPr lang="en-US" baseline="0" dirty="0"/>
              <a:t>Observing T lets the influence run between R and B.</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14</a:t>
            </a:fld>
            <a:endParaRPr lang="en-US"/>
          </a:p>
        </p:txBody>
      </p:sp>
    </p:spTree>
    <p:extLst>
      <p:ext uri="{BB962C8B-B14F-4D97-AF65-F5344CB8AC3E}">
        <p14:creationId xmlns:p14="http://schemas.microsoft.com/office/powerpoint/2010/main" val="1360340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WRITE</a:t>
            </a:r>
            <a:r>
              <a:rPr lang="en-US" baseline="0" dirty="0"/>
              <a:t> THIS on the board.  It’s useful for the next few slides.</a:t>
            </a:r>
            <a:br>
              <a:rPr lang="en-US" dirty="0"/>
            </a:br>
            <a:br>
              <a:rPr lang="en-US" dirty="0"/>
            </a:br>
            <a:r>
              <a:rPr lang="en-US" dirty="0"/>
              <a:t>First one is a causal change.  When the middle variable isn’t active, then there’s influence between the first and the third.</a:t>
            </a:r>
            <a:r>
              <a:rPr lang="en-US" baseline="0" dirty="0"/>
              <a:t>  However, once you observe the middle variable, it blocks the influences between them and makes them independent. </a:t>
            </a:r>
          </a:p>
          <a:p>
            <a:r>
              <a:rPr lang="en-US" baseline="0" dirty="0"/>
              <a:t>Second is the common cause.  Same story.</a:t>
            </a:r>
          </a:p>
          <a:p>
            <a:r>
              <a:rPr lang="en-US" baseline="0" dirty="0"/>
              <a:t>Third is the common effect.  This is the odd one out.</a:t>
            </a:r>
          </a:p>
          <a:p>
            <a:endParaRPr lang="en-US" baseline="0" dirty="0"/>
          </a:p>
          <a:p>
            <a:r>
              <a:rPr lang="en-US" baseline="0" dirty="0"/>
              <a:t>What does it mean to be an active triple or inactive triple in the larger context?  </a:t>
            </a:r>
          </a:p>
          <a:p>
            <a:r>
              <a:rPr lang="en-US" baseline="0" dirty="0"/>
              <a:t>If every triple along a path is active, then we have an active path.</a:t>
            </a:r>
          </a:p>
          <a:p>
            <a:r>
              <a:rPr lang="en-US" baseline="0" dirty="0"/>
              <a:t>If one or more triples is in active, then the whole path is inactive. </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15</a:t>
            </a:fld>
            <a:endParaRPr lang="en-US"/>
          </a:p>
        </p:txBody>
      </p:sp>
    </p:spTree>
    <p:extLst>
      <p:ext uri="{BB962C8B-B14F-4D97-AF65-F5344CB8AC3E}">
        <p14:creationId xmlns:p14="http://schemas.microsoft.com/office/powerpoint/2010/main" val="375008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Is it guaranteed to be true for</a:t>
            </a:r>
            <a:r>
              <a:rPr lang="en-US" baseline="0" dirty="0"/>
              <a:t> Xi and </a:t>
            </a:r>
            <a:r>
              <a:rPr lang="en-US" baseline="0" dirty="0" err="1"/>
              <a:t>Xj</a:t>
            </a:r>
            <a:r>
              <a:rPr lang="en-US" baseline="0" dirty="0"/>
              <a:t> are independent given these variables and given this BN structure.</a:t>
            </a:r>
          </a:p>
          <a:p>
            <a:endParaRPr lang="en-US" baseline="0" dirty="0"/>
          </a:p>
          <a:p>
            <a:r>
              <a:rPr lang="en-US" baseline="0" dirty="0"/>
              <a:t>Just not guaranteed.  It could be there or not.  (If every distribution becomes a uniform distribution given the parent variables, then no dependencies) </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16</a:t>
            </a:fld>
            <a:endParaRPr lang="en-US"/>
          </a:p>
        </p:txBody>
      </p:sp>
    </p:spTree>
    <p:extLst>
      <p:ext uri="{BB962C8B-B14F-4D97-AF65-F5344CB8AC3E}">
        <p14:creationId xmlns:p14="http://schemas.microsoft.com/office/powerpoint/2010/main" val="1348651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xfrm>
            <a:off x="457200" y="720725"/>
            <a:ext cx="6400800" cy="3600450"/>
          </a:xfrm>
          <a:ln/>
        </p:spPr>
      </p:sp>
      <p:sp>
        <p:nvSpPr>
          <p:cNvPr id="6246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pitchFamily="34" charset="0"/>
                <a:ea typeface="ＭＳ Ｐゴシック" pitchFamily="34" charset="-128"/>
              </a:rPr>
              <a:t>T</a:t>
            </a:r>
            <a:r>
              <a:rPr lang="en-US" altLang="en-US" dirty="0">
                <a:latin typeface="Arial" pitchFamily="34" charset="0"/>
                <a:ea typeface="ＭＳ Ｐゴシック" pitchFamily="34" charset="-128"/>
              </a:rPr>
              <a:t>’</a:t>
            </a:r>
            <a:r>
              <a:rPr lang="en-US" dirty="0">
                <a:latin typeface="Arial" pitchFamily="34" charset="0"/>
                <a:ea typeface="ＭＳ Ｐゴシック" pitchFamily="34" charset="-128"/>
              </a:rPr>
              <a:t>: traffic report</a:t>
            </a:r>
          </a:p>
          <a:p>
            <a:r>
              <a:rPr lang="en-US" dirty="0">
                <a:latin typeface="Arial" pitchFamily="34" charset="0"/>
                <a:ea typeface="ＭＳ Ｐゴシック" pitchFamily="34" charset="-128"/>
              </a:rPr>
              <a:t>For two and 3,</a:t>
            </a:r>
            <a:r>
              <a:rPr lang="en-US" baseline="0" dirty="0">
                <a:latin typeface="Arial" pitchFamily="34" charset="0"/>
                <a:ea typeface="ＭＳ Ｐゴシック" pitchFamily="34" charset="-128"/>
              </a:rPr>
              <a:t> the entire path is active, so no guarantee</a:t>
            </a:r>
            <a:endParaRPr lang="en-US" dirty="0">
              <a:latin typeface="Arial" pitchFamily="34" charset="0"/>
              <a:ea typeface="ＭＳ Ｐゴシック" pitchFamily="34" charset="-128"/>
            </a:endParaRPr>
          </a:p>
        </p:txBody>
      </p:sp>
      <p:sp>
        <p:nvSpPr>
          <p:cNvPr id="6246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75A3D32-6BA7-4A1F-917C-754422230827}" type="slidenum">
              <a:rPr lang="en-US" sz="1300"/>
              <a:pPr eaLnBrk="1" hangingPunct="1"/>
              <a:t>17</a:t>
            </a:fld>
            <a:endParaRPr lang="en-US" sz="1300"/>
          </a:p>
        </p:txBody>
      </p:sp>
    </p:spTree>
    <p:extLst>
      <p:ext uri="{BB962C8B-B14F-4D97-AF65-F5344CB8AC3E}">
        <p14:creationId xmlns:p14="http://schemas.microsoft.com/office/powerpoint/2010/main" val="1785436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Answer some useful query about a probability</a:t>
            </a:r>
            <a:r>
              <a:rPr lang="en-US" baseline="0" dirty="0"/>
              <a:t> distribution.</a:t>
            </a:r>
          </a:p>
          <a:p>
            <a:endParaRPr lang="en-US" baseline="0" dirty="0"/>
          </a:p>
          <a:p>
            <a:r>
              <a:rPr lang="en-US" dirty="0"/>
              <a:t>Two</a:t>
            </a:r>
            <a:r>
              <a:rPr lang="en-US" baseline="0" dirty="0"/>
              <a:t> use cases.</a:t>
            </a:r>
          </a:p>
          <a:p>
            <a:r>
              <a:rPr lang="en-US" baseline="0" dirty="0"/>
              <a:t>1. Determine the posterior probability of some query given some evidence.</a:t>
            </a:r>
          </a:p>
          <a:p>
            <a:r>
              <a:rPr lang="en-US" dirty="0"/>
              <a:t>2. Pick</a:t>
            </a:r>
            <a:r>
              <a:rPr lang="en-US" baseline="0" dirty="0"/>
              <a:t> the most likely instantiation of the query variable given that evidence. </a:t>
            </a:r>
          </a:p>
          <a:p>
            <a:endParaRPr lang="en-US" baseline="0" dirty="0"/>
          </a:p>
          <a:p>
            <a:r>
              <a:rPr lang="en-US" baseline="0" dirty="0"/>
              <a:t>We’ll focus on the first one, but the second can be answered in a very similar way.  You’ll change summations with maxes.</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21</a:t>
            </a:fld>
            <a:endParaRPr lang="en-US"/>
          </a:p>
        </p:txBody>
      </p:sp>
    </p:spTree>
    <p:extLst>
      <p:ext uri="{BB962C8B-B14F-4D97-AF65-F5344CB8AC3E}">
        <p14:creationId xmlns:p14="http://schemas.microsoft.com/office/powerpoint/2010/main" val="145910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Inference by enumeration is something that we looked at before. </a:t>
            </a:r>
          </a:p>
          <a:p>
            <a:r>
              <a:rPr lang="en-US" dirty="0"/>
              <a:t>Evidence, query and hidden</a:t>
            </a:r>
            <a:r>
              <a:rPr lang="en-US" baseline="0" dirty="0"/>
              <a:t> variables. </a:t>
            </a:r>
          </a:p>
          <a:p>
            <a:r>
              <a:rPr lang="en-US" dirty="0"/>
              <a:t>Hidden</a:t>
            </a:r>
            <a:r>
              <a:rPr lang="en-US" baseline="0" dirty="0"/>
              <a:t> variables will be summed out.  Then you’ve got the joint between the query and the evidence variables.  That’s not what we want, so we normalize over the query variable.</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22</a:t>
            </a:fld>
            <a:endParaRPr lang="en-US"/>
          </a:p>
        </p:txBody>
      </p:sp>
    </p:spTree>
    <p:extLst>
      <p:ext uri="{BB962C8B-B14F-4D97-AF65-F5344CB8AC3E}">
        <p14:creationId xmlns:p14="http://schemas.microsoft.com/office/powerpoint/2010/main" val="883677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Query: Distribution for Burglary given +j</a:t>
            </a:r>
            <a:r>
              <a:rPr lang="en-US" baseline="0" dirty="0"/>
              <a:t> and +m</a:t>
            </a:r>
          </a:p>
          <a:p>
            <a:r>
              <a:rPr lang="en-US" baseline="0" dirty="0"/>
              <a:t>Step 1: The conditional is proportional to the joint between these variables.  We’ll re-scale by the sum of the </a:t>
            </a:r>
            <a:r>
              <a:rPr lang="en-US" baseline="0" dirty="0" err="1"/>
              <a:t>entires</a:t>
            </a:r>
            <a:r>
              <a:rPr lang="en-US" baseline="0" dirty="0"/>
              <a:t>. </a:t>
            </a:r>
            <a:endParaRPr lang="en-US" dirty="0"/>
          </a:p>
          <a:p>
            <a:r>
              <a:rPr lang="en-US" dirty="0"/>
              <a:t>Step 2:</a:t>
            </a:r>
            <a:r>
              <a:rPr lang="en-US" baseline="0" dirty="0"/>
              <a:t> Sum over the hidden variables.</a:t>
            </a:r>
          </a:p>
          <a:p>
            <a:r>
              <a:rPr lang="en-US" baseline="0" dirty="0"/>
              <a:t>Step 3: Definition of the joint distribution given the Bayes Net. </a:t>
            </a:r>
          </a:p>
          <a:p>
            <a:r>
              <a:rPr lang="en-US" baseline="0" dirty="0"/>
              <a:t>Finally, spell out the sum.</a:t>
            </a:r>
          </a:p>
          <a:p>
            <a:r>
              <a:rPr lang="en-US" baseline="0" dirty="0"/>
              <a:t>B is capital because that’s still a variable.  We’re building a table for it. </a:t>
            </a:r>
          </a:p>
          <a:p>
            <a:endParaRPr lang="en-US" baseline="0" dirty="0"/>
          </a:p>
          <a:p>
            <a:r>
              <a:rPr lang="en-US" baseline="0" dirty="0"/>
              <a:t>What’s wrong with this?  We have a nice compact rep with the BN.  But we then build this full joint in the sum.   This gets very expensive.  It’s exponential in the number of non-evidence variables.</a:t>
            </a:r>
          </a:p>
        </p:txBody>
      </p:sp>
      <p:sp>
        <p:nvSpPr>
          <p:cNvPr id="4" name="Slide Number Placeholder 3"/>
          <p:cNvSpPr>
            <a:spLocks noGrp="1"/>
          </p:cNvSpPr>
          <p:nvPr>
            <p:ph type="sldNum" sz="quarter" idx="10"/>
          </p:nvPr>
        </p:nvSpPr>
        <p:spPr/>
        <p:txBody>
          <a:bodyPr/>
          <a:lstStyle/>
          <a:p>
            <a:fld id="{6BBA52A2-6AE2-47FE-A754-A7EB9B5F06DC}" type="slidenum">
              <a:rPr lang="en-US" smtClean="0"/>
              <a:pPr/>
              <a:t>23</a:t>
            </a:fld>
            <a:endParaRPr lang="en-US"/>
          </a:p>
        </p:txBody>
      </p:sp>
    </p:spTree>
    <p:extLst>
      <p:ext uri="{BB962C8B-B14F-4D97-AF65-F5344CB8AC3E}">
        <p14:creationId xmlns:p14="http://schemas.microsoft.com/office/powerpoint/2010/main" val="1127565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Shaded = observed.</a:t>
            </a:r>
          </a:p>
          <a:p>
            <a:r>
              <a:rPr lang="en-US" dirty="0"/>
              <a:t>Non-shaded= unobserved.  13</a:t>
            </a:r>
            <a:r>
              <a:rPr lang="en-US" baseline="0" dirty="0"/>
              <a:t> of those, so 2^13 items to compute. 2^13 = </a:t>
            </a:r>
            <a:r>
              <a:rPr lang="is-IS" baseline="0" dirty="0"/>
              <a:t>8,192</a:t>
            </a:r>
            <a:r>
              <a:rPr lang="en-US" baseline="0" dirty="0"/>
              <a:t> Too big for a simple query like this.</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24</a:t>
            </a:fld>
            <a:endParaRPr lang="en-US"/>
          </a:p>
        </p:txBody>
      </p:sp>
    </p:spTree>
    <p:extLst>
      <p:ext uri="{BB962C8B-B14F-4D97-AF65-F5344CB8AC3E}">
        <p14:creationId xmlns:p14="http://schemas.microsoft.com/office/powerpoint/2010/main" val="688619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25</a:t>
            </a:fld>
            <a:endParaRPr lang="en-US"/>
          </a:p>
        </p:txBody>
      </p:sp>
    </p:spTree>
    <p:extLst>
      <p:ext uri="{BB962C8B-B14F-4D97-AF65-F5344CB8AC3E}">
        <p14:creationId xmlns:p14="http://schemas.microsoft.com/office/powerpoint/2010/main" val="2046601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Thanks!</a:t>
            </a:r>
            <a:endParaRPr lang="en-US" sz="1200" dirty="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26</a:t>
            </a:fld>
            <a:endParaRPr lang="en-US"/>
          </a:p>
        </p:txBody>
      </p:sp>
    </p:spTree>
    <p:extLst>
      <p:ext uri="{BB962C8B-B14F-4D97-AF65-F5344CB8AC3E}">
        <p14:creationId xmlns:p14="http://schemas.microsoft.com/office/powerpoint/2010/main" val="753358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baseline="0" dirty="0"/>
              <a:t>How do we prove that?  Let’s prove that the first one implies the second.  </a:t>
            </a:r>
          </a:p>
          <a:p>
            <a:r>
              <a:rPr lang="en-US" baseline="0" dirty="0"/>
              <a:t>1) First, let’s start with the definition of the conditional</a:t>
            </a:r>
            <a:r>
              <a:rPr lang="mr-IN" baseline="0" dirty="0"/>
              <a:t>…</a:t>
            </a:r>
            <a:r>
              <a:rPr lang="en-US" baseline="0" dirty="0"/>
              <a:t> P(</a:t>
            </a:r>
            <a:r>
              <a:rPr lang="en-US" baseline="0" dirty="0" err="1"/>
              <a:t>x|z,y</a:t>
            </a:r>
            <a:r>
              <a:rPr lang="en-US" baseline="0" dirty="0"/>
              <a:t>) = P(</a:t>
            </a:r>
            <a:r>
              <a:rPr lang="en-US" baseline="0" dirty="0" err="1"/>
              <a:t>z,y,z</a:t>
            </a:r>
            <a:r>
              <a:rPr lang="en-US" baseline="0" dirty="0"/>
              <a:t>) / P(</a:t>
            </a:r>
            <a:r>
              <a:rPr lang="en-US" baseline="0" dirty="0" err="1"/>
              <a:t>y,z</a:t>
            </a:r>
            <a:r>
              <a:rPr lang="en-US" baseline="0" dirty="0"/>
              <a:t>)</a:t>
            </a:r>
          </a:p>
          <a:p>
            <a:r>
              <a:rPr lang="en-US" baseline="0" dirty="0"/>
              <a:t>2) Now we want to incorporate our assumption, since that’s critical to what we want to prove.  So let’s re-write the numerator as P(z)* P(</a:t>
            </a:r>
            <a:r>
              <a:rPr lang="en-US" baseline="0" dirty="0" err="1"/>
              <a:t>z,y|z</a:t>
            </a:r>
            <a:r>
              <a:rPr lang="en-US" baseline="0" dirty="0"/>
              <a:t>) which is just the definition of the joint.  Keep the denominator for now.</a:t>
            </a:r>
          </a:p>
          <a:p>
            <a:r>
              <a:rPr lang="en-US" baseline="0" dirty="0"/>
              <a:t>3) Let’s use our assumption, to rewrite the numerator as P(z) * (</a:t>
            </a:r>
            <a:r>
              <a:rPr lang="en-US" baseline="0" dirty="0" err="1"/>
              <a:t>Px|z</a:t>
            </a:r>
            <a:r>
              <a:rPr lang="en-US" baseline="0" dirty="0"/>
              <a:t>) * P(</a:t>
            </a:r>
            <a:r>
              <a:rPr lang="en-US" baseline="0" dirty="0" err="1"/>
              <a:t>y|z</a:t>
            </a:r>
            <a:r>
              <a:rPr lang="en-US" baseline="0" dirty="0"/>
              <a:t>).  Then we can re-write the denominator as P(z)*P(</a:t>
            </a:r>
            <a:r>
              <a:rPr lang="en-US" baseline="0" dirty="0" err="1"/>
              <a:t>y|z</a:t>
            </a:r>
            <a:r>
              <a:rPr lang="en-US" baseline="0" dirty="0"/>
              <a:t>), and cancel terms to find that P(X|Z,Y) = P(X|Z).</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 Also</a:t>
            </a:r>
            <a:r>
              <a:rPr lang="en-US" baseline="0" dirty="0"/>
              <a:t> equivalent: For All </a:t>
            </a:r>
            <a:r>
              <a:rPr lang="en-US" baseline="0" dirty="0" err="1"/>
              <a:t>x,y,z</a:t>
            </a:r>
            <a:r>
              <a:rPr lang="en-US" baseline="0" dirty="0"/>
              <a:t>: P(</a:t>
            </a:r>
            <a:r>
              <a:rPr lang="en-US" baseline="0" dirty="0" err="1"/>
              <a:t>y|z,x</a:t>
            </a:r>
            <a:r>
              <a:rPr lang="en-US" baseline="0" dirty="0"/>
              <a:t>) = P(</a:t>
            </a:r>
            <a:r>
              <a:rPr lang="en-US" baseline="0" dirty="0" err="1"/>
              <a:t>y|z</a:t>
            </a:r>
            <a:r>
              <a:rPr lang="en-US" baseline="0" dirty="0"/>
              <a:t>)</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a:t>
            </a:fld>
            <a:endParaRPr lang="en-US"/>
          </a:p>
        </p:txBody>
      </p:sp>
    </p:spTree>
    <p:extLst>
      <p:ext uri="{BB962C8B-B14F-4D97-AF65-F5344CB8AC3E}">
        <p14:creationId xmlns:p14="http://schemas.microsoft.com/office/powerpoint/2010/main" val="414612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Thanks!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27</a:t>
            </a:fld>
            <a:endParaRPr lang="en-US"/>
          </a:p>
        </p:txBody>
      </p:sp>
    </p:spTree>
    <p:extLst>
      <p:ext uri="{BB962C8B-B14F-4D97-AF65-F5344CB8AC3E}">
        <p14:creationId xmlns:p14="http://schemas.microsoft.com/office/powerpoint/2010/main" val="447344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43</a:t>
            </a:fld>
            <a:endParaRPr lang="en-US"/>
          </a:p>
        </p:txBody>
      </p:sp>
    </p:spTree>
    <p:extLst>
      <p:ext uri="{BB962C8B-B14F-4D97-AF65-F5344CB8AC3E}">
        <p14:creationId xmlns:p14="http://schemas.microsoft.com/office/powerpoint/2010/main" val="42881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52</a:t>
            </a:fld>
            <a:endParaRPr lang="en-US"/>
          </a:p>
        </p:txBody>
      </p:sp>
    </p:spTree>
    <p:extLst>
      <p:ext uri="{BB962C8B-B14F-4D97-AF65-F5344CB8AC3E}">
        <p14:creationId xmlns:p14="http://schemas.microsoft.com/office/powerpoint/2010/main" val="20224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53</a:t>
            </a:fld>
            <a:endParaRPr lang="en-US"/>
          </a:p>
        </p:txBody>
      </p:sp>
    </p:spTree>
    <p:extLst>
      <p:ext uri="{BB962C8B-B14F-4D97-AF65-F5344CB8AC3E}">
        <p14:creationId xmlns:p14="http://schemas.microsoft.com/office/powerpoint/2010/main" val="428881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a:t>None of these are infinity.</a:t>
            </a:r>
            <a:r>
              <a:rPr lang="en-US" baseline="0"/>
              <a:t> </a:t>
            </a:r>
            <a:endParaRPr lang="en-US"/>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58</a:t>
            </a:fld>
            <a:endParaRPr lang="en-US"/>
          </a:p>
        </p:txBody>
      </p:sp>
    </p:spTree>
    <p:extLst>
      <p:ext uri="{BB962C8B-B14F-4D97-AF65-F5344CB8AC3E}">
        <p14:creationId xmlns:p14="http://schemas.microsoft.com/office/powerpoint/2010/main" val="436263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65</a:t>
            </a:fld>
            <a:endParaRPr lang="en-US"/>
          </a:p>
        </p:txBody>
      </p:sp>
    </p:spTree>
    <p:extLst>
      <p:ext uri="{BB962C8B-B14F-4D97-AF65-F5344CB8AC3E}">
        <p14:creationId xmlns:p14="http://schemas.microsoft.com/office/powerpoint/2010/main" val="1875940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457200" y="720725"/>
            <a:ext cx="6400800" cy="3600450"/>
          </a:xfrm>
          <a:ln/>
        </p:spPr>
      </p:sp>
      <p:sp>
        <p:nvSpPr>
          <p:cNvPr id="4198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pitchFamily="34" charset="0"/>
                <a:ea typeface="ＭＳ Ｐゴシック" pitchFamily="34" charset="-128"/>
              </a:rPr>
              <a:t>We encode</a:t>
            </a:r>
            <a:r>
              <a:rPr lang="en-US" baseline="0" dirty="0">
                <a:latin typeface="Arial" pitchFamily="34" charset="0"/>
                <a:ea typeface="ＭＳ Ｐゴシック" pitchFamily="34" charset="-128"/>
              </a:rPr>
              <a:t> some conditional independencies explicitly.</a:t>
            </a:r>
          </a:p>
          <a:p>
            <a:r>
              <a:rPr lang="en-US" baseline="0" dirty="0">
                <a:latin typeface="Arial" pitchFamily="34" charset="0"/>
                <a:ea typeface="ＭＳ Ｐゴシック" pitchFamily="34" charset="-128"/>
              </a:rPr>
              <a:t>However, there are almost always some additional conditional independence assumptions that are present.  And they can be read off the graph.  </a:t>
            </a:r>
            <a:endParaRPr lang="en-US" dirty="0">
              <a:latin typeface="Arial" pitchFamily="34" charset="0"/>
              <a:ea typeface="ＭＳ Ｐゴシック" pitchFamily="34" charset="-128"/>
            </a:endParaRPr>
          </a:p>
        </p:txBody>
      </p:sp>
      <p:sp>
        <p:nvSpPr>
          <p:cNvPr id="4198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itchFamily="34" charset="0"/>
              </a:defRPr>
            </a:lvl1pPr>
            <a:lvl2pPr marL="742950" indent="-285750" defTabSz="966788" eaLnBrk="0" hangingPunct="0">
              <a:defRPr>
                <a:solidFill>
                  <a:schemeClr val="tx1"/>
                </a:solidFill>
                <a:latin typeface="Arial" pitchFamily="34" charset="0"/>
              </a:defRPr>
            </a:lvl2pPr>
            <a:lvl3pPr marL="1143000" indent="-228600" defTabSz="966788" eaLnBrk="0" hangingPunct="0">
              <a:defRPr>
                <a:solidFill>
                  <a:schemeClr val="tx1"/>
                </a:solidFill>
                <a:latin typeface="Arial" pitchFamily="34" charset="0"/>
              </a:defRPr>
            </a:lvl3pPr>
            <a:lvl4pPr marL="1600200" indent="-228600" defTabSz="966788" eaLnBrk="0" hangingPunct="0">
              <a:defRPr>
                <a:solidFill>
                  <a:schemeClr val="tx1"/>
                </a:solidFill>
                <a:latin typeface="Arial" pitchFamily="34" charset="0"/>
              </a:defRPr>
            </a:lvl4pPr>
            <a:lvl5pPr marL="2057400" indent="-228600" defTabSz="966788" eaLnBrk="0" hangingPunct="0">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pPr eaLnBrk="1" hangingPunct="1"/>
            <a:fld id="{429EC271-397E-43E2-9DF1-EE9ED7E3DACF}" type="slidenum">
              <a:rPr lang="en-US" smtClean="0">
                <a:ea typeface="ＭＳ Ｐゴシック" pitchFamily="34" charset="-128"/>
              </a:rPr>
              <a:pPr eaLnBrk="1" hangingPunct="1"/>
              <a:t>5</a:t>
            </a:fld>
            <a:endParaRPr lang="en-US">
              <a:ea typeface="ＭＳ Ｐゴシック" pitchFamily="34" charset="-128"/>
            </a:endParaRPr>
          </a:p>
        </p:txBody>
      </p:sp>
    </p:spTree>
    <p:extLst>
      <p:ext uri="{BB962C8B-B14F-4D97-AF65-F5344CB8AC3E}">
        <p14:creationId xmlns:p14="http://schemas.microsoft.com/office/powerpoint/2010/main" val="1359065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ea typeface="ＭＳ Ｐゴシック" pitchFamily="34" charset="-128"/>
              </a:rPr>
              <a:t>Study independence properties for triples</a:t>
            </a:r>
          </a:p>
          <a:p>
            <a:pPr eaLnBrk="1" hangingPunct="1"/>
            <a:r>
              <a:rPr lang="en-US" dirty="0">
                <a:ea typeface="ＭＳ Ｐゴシック" pitchFamily="34" charset="-128"/>
              </a:rPr>
              <a:t>Analyze complex cases in terms of member triples</a:t>
            </a:r>
          </a:p>
          <a:p>
            <a:pPr eaLnBrk="1" hangingPunct="1"/>
            <a:r>
              <a:rPr lang="en-US" dirty="0">
                <a:ea typeface="ＭＳ Ｐゴシック" pitchFamily="34" charset="-128"/>
              </a:rPr>
              <a:t>D-separation: a condition / algorithm for answering such queries</a:t>
            </a:r>
          </a:p>
          <a:p>
            <a:pPr eaLnBrk="1" hangingPunct="1"/>
            <a:endParaRPr lang="en-US" dirty="0">
              <a:ea typeface="ＭＳ Ｐゴシック" pitchFamily="34"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D is for Descendants.</a:t>
            </a:r>
          </a:p>
          <a:p>
            <a:pPr eaLnBrk="1" hangingPunct="1"/>
            <a:endParaRPr lang="en-US" dirty="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a:t>
            </a:fld>
            <a:endParaRPr lang="en-US"/>
          </a:p>
        </p:txBody>
      </p:sp>
    </p:spTree>
    <p:extLst>
      <p:ext uri="{BB962C8B-B14F-4D97-AF65-F5344CB8AC3E}">
        <p14:creationId xmlns:p14="http://schemas.microsoft.com/office/powerpoint/2010/main" val="707810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The numbers show a deterministic chain.  It renders</a:t>
            </a:r>
            <a:r>
              <a:rPr lang="en-US" baseline="0" dirty="0"/>
              <a:t> X and Z not independent.  X is always == Z.</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8</a:t>
            </a:fld>
            <a:endParaRPr lang="en-US"/>
          </a:p>
        </p:txBody>
      </p:sp>
    </p:spTree>
    <p:extLst>
      <p:ext uri="{BB962C8B-B14F-4D97-AF65-F5344CB8AC3E}">
        <p14:creationId xmlns:p14="http://schemas.microsoft.com/office/powerpoint/2010/main" val="1949684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Show what cancels out.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 assumptions that are available to us are given by P(X,Y,X)</a:t>
            </a:r>
            <a:r>
              <a:rPr lang="en-US" baseline="0" dirty="0"/>
              <a:t> = P(X) P(Y|X) P(Z|Y)</a:t>
            </a:r>
            <a:endParaRPr lang="en-US" dirty="0"/>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9</a:t>
            </a:fld>
            <a:endParaRPr lang="en-US"/>
          </a:p>
        </p:txBody>
      </p:sp>
    </p:spTree>
    <p:extLst>
      <p:ext uri="{BB962C8B-B14F-4D97-AF65-F5344CB8AC3E}">
        <p14:creationId xmlns:p14="http://schemas.microsoft.com/office/powerpoint/2010/main" val="469752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If X  is always</a:t>
            </a:r>
            <a:r>
              <a:rPr lang="en-US" baseline="0" dirty="0"/>
              <a:t> equal to Y and Z is always equal to Y, then they’re not independent.</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10</a:t>
            </a:fld>
            <a:endParaRPr lang="en-US"/>
          </a:p>
        </p:txBody>
      </p:sp>
    </p:spTree>
    <p:extLst>
      <p:ext uri="{BB962C8B-B14F-4D97-AF65-F5344CB8AC3E}">
        <p14:creationId xmlns:p14="http://schemas.microsoft.com/office/powerpoint/2010/main" val="899401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Special case where observing the thing in the middle make things depend</a:t>
            </a:r>
            <a:r>
              <a:rPr lang="en-US" baseline="0" dirty="0"/>
              <a:t> on each other.  You have two causes. One of the causes must be true.  Observing one of the causes to be true, means that the second cause doesn’t have to be true. Seeing one explains away the need for the other.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From the Bayes net we know that: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P(C,B,Z) = P(Y) P(B) P(Z | B, C)</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we can sum over E on both sides: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err="1">
                <a:solidFill>
                  <a:schemeClr val="tx1"/>
                </a:solidFill>
                <a:effectLst/>
                <a:latin typeface="Arial" charset="0"/>
                <a:ea typeface="ＭＳ Ｐゴシック" charset="0"/>
                <a:cs typeface="ＭＳ Ｐゴシック" charset="0"/>
              </a:rPr>
              <a:t>Σ</a:t>
            </a:r>
            <a:r>
              <a:rPr lang="en-US" sz="1200" b="0" i="0" u="none" strike="noStrike" kern="1200" baseline="0" dirty="0">
                <a:solidFill>
                  <a:schemeClr val="tx1"/>
                </a:solidFill>
                <a:effectLst/>
                <a:latin typeface="Arial" charset="0"/>
                <a:ea typeface="ＭＳ Ｐゴシック" charset="0"/>
                <a:cs typeface="ＭＳ Ｐゴシック" charset="0"/>
              </a:rPr>
              <a:t>_ </a:t>
            </a:r>
            <a:r>
              <a:rPr lang="en-US" baseline="0" dirty="0"/>
              <a:t>Z P(C,B,E) = </a:t>
            </a:r>
            <a:r>
              <a:rPr lang="en-US" sz="1200" b="0" i="0" u="none" strike="noStrike" kern="1200" dirty="0">
                <a:solidFill>
                  <a:schemeClr val="tx1"/>
                </a:solidFill>
                <a:effectLst/>
                <a:latin typeface="Arial" charset="0"/>
                <a:ea typeface="ＭＳ Ｐゴシック" charset="0"/>
                <a:cs typeface="ＭＳ Ｐゴシック" charset="0"/>
              </a:rPr>
              <a:t>Σ_</a:t>
            </a:r>
            <a:r>
              <a:rPr lang="en-US" baseline="0" dirty="0"/>
              <a:t>Z P(C) P(B) P(Z | B, C)</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we can rearrange the </a:t>
            </a:r>
            <a:r>
              <a:rPr lang="en-US" baseline="0" dirty="0" err="1"/>
              <a:t>righthand</a:t>
            </a:r>
            <a:r>
              <a:rPr lang="en-US" baseline="0" dirty="0"/>
              <a:t> side to move the sub to what it scopes over: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charset="0"/>
                <a:ea typeface="ＭＳ Ｐゴシック" charset="0"/>
                <a:cs typeface="ＭＳ Ｐゴシック" charset="0"/>
              </a:rPr>
              <a:t>Σ</a:t>
            </a:r>
            <a:r>
              <a:rPr lang="en-US" baseline="0" dirty="0"/>
              <a:t>_Z P(C,B,E) =  P(C) P(B) </a:t>
            </a:r>
            <a:r>
              <a:rPr lang="en-US" sz="1200" b="0" i="0" u="none" strike="noStrike" kern="1200" dirty="0">
                <a:solidFill>
                  <a:schemeClr val="tx1"/>
                </a:solidFill>
                <a:effectLst/>
                <a:latin typeface="Arial" charset="0"/>
                <a:ea typeface="ＭＳ Ｐゴシック" charset="0"/>
                <a:cs typeface="ＭＳ Ｐゴシック" charset="0"/>
              </a:rPr>
              <a:t>Σ_</a:t>
            </a:r>
            <a:r>
              <a:rPr lang="en-US" baseline="0" dirty="0"/>
              <a:t>Z P(E | B, C)</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the term </a:t>
            </a:r>
            <a:r>
              <a:rPr lang="en-US" sz="1200" b="0" i="0" u="none" strike="noStrike" kern="1200" dirty="0">
                <a:solidFill>
                  <a:schemeClr val="tx1"/>
                </a:solidFill>
                <a:effectLst/>
                <a:latin typeface="Arial" charset="0"/>
                <a:ea typeface="ＭＳ Ｐゴシック" charset="0"/>
                <a:cs typeface="ＭＳ Ｐゴシック" charset="0"/>
              </a:rPr>
              <a:t>Σ</a:t>
            </a:r>
            <a:r>
              <a:rPr lang="en-US" baseline="0" dirty="0"/>
              <a:t>_Z P(Z | B, C) = 1, so we are left with:</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P(C,B)  = P(C) P(B)</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which is the definition of independence.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Alternately we can use the independence assumptions that are encoded in all Bayes Nets.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err="1"/>
              <a:t>X_i</a:t>
            </a:r>
            <a:r>
              <a:rPr lang="en-US" baseline="0" dirty="0"/>
              <a:t>  _||_  X_1 </a:t>
            </a:r>
            <a:r>
              <a:rPr lang="mr-IN" baseline="0" dirty="0"/>
              <a:t>…</a:t>
            </a:r>
            <a:r>
              <a:rPr lang="en-US" baseline="0" dirty="0"/>
              <a:t> X_i-1 </a:t>
            </a:r>
            <a:r>
              <a:rPr lang="mr-IN" baseline="0" dirty="0"/>
              <a:t>–</a:t>
            </a:r>
            <a:r>
              <a:rPr lang="en-US" baseline="0" dirty="0"/>
              <a:t> parents(</a:t>
            </a:r>
            <a:r>
              <a:rPr lang="en-US" baseline="0" dirty="0" err="1"/>
              <a:t>X_i</a:t>
            </a:r>
            <a:r>
              <a:rPr lang="en-US" baseline="0" dirty="0"/>
              <a:t>) | parents (</a:t>
            </a:r>
            <a:r>
              <a:rPr lang="en-US" baseline="0" dirty="0" err="1"/>
              <a:t>X_i</a:t>
            </a:r>
            <a:r>
              <a:rPr lang="en-US" baseline="0" dirty="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An ordering we could take here is X, Y, Z, so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X _||_ Y | empty set.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12</a:t>
            </a:fld>
            <a:endParaRPr lang="en-US"/>
          </a:p>
        </p:txBody>
      </p:sp>
    </p:spTree>
    <p:extLst>
      <p:ext uri="{BB962C8B-B14F-4D97-AF65-F5344CB8AC3E}">
        <p14:creationId xmlns:p14="http://schemas.microsoft.com/office/powerpoint/2010/main" val="1361755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Break the graph down to triples.  Check if there is influence running along those triples.</a:t>
            </a:r>
            <a:r>
              <a:rPr lang="en-US" baseline="0" dirty="0"/>
              <a:t> Analyze the graph. check everywhere in the graph where influence can run between two variables, or see if it is blocked.</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13</a:t>
            </a:fld>
            <a:endParaRPr lang="en-US"/>
          </a:p>
        </p:txBody>
      </p:sp>
    </p:spTree>
    <p:extLst>
      <p:ext uri="{BB962C8B-B14F-4D97-AF65-F5344CB8AC3E}">
        <p14:creationId xmlns:p14="http://schemas.microsoft.com/office/powerpoint/2010/main" val="189986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E980E11D-7034-644F-ACDF-0961FF42984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13B7AE3-A7DC-6F48-B5B2-E849EC185D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7B3582B-6514-F64F-B98B-15EDDDED28F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28E58B9-5DCE-C749-A388-A65B9B24CF0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79A45FB-0697-A64A-9D51-5116823B58C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18DD655-17A6-EB4F-8BC4-1ED74EF1A54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302B5484-33E2-FE4D-B1E3-75D9311FF3E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D8AEBA02-6DF4-4F48-8623-473B1E1CF4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12FF0988-FE3D-BD44-95D6-6939512C4D2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1C8A888-4110-E642-8E4A-93BA40A9C48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FB8A1A2-B5DF-3D40-8B8B-515E22E7610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fld id="{5A20CE7E-3045-584A-B330-59BDFC9F300C}" type="slidenum">
              <a:rPr lang="en-US" smtClean="0"/>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18.xml"/><Relationship Id="rId7" Type="http://schemas.openxmlformats.org/officeDocument/2006/relationships/image" Target="../media/image18.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6.png"/><Relationship Id="rId5" Type="http://schemas.openxmlformats.org/officeDocument/2006/relationships/slideLayout" Target="../slideLayouts/slideLayout2.xml"/><Relationship Id="rId10" Type="http://schemas.openxmlformats.org/officeDocument/2006/relationships/image" Target="../media/image20.png"/><Relationship Id="rId4" Type="http://schemas.openxmlformats.org/officeDocument/2006/relationships/tags" Target="../tags/tag19.xml"/><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27.emf"/><Relationship Id="rId5" Type="http://schemas.openxmlformats.org/officeDocument/2006/relationships/image" Target="../media/image26.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24.xml"/><Relationship Id="rId7" Type="http://schemas.openxmlformats.org/officeDocument/2006/relationships/image" Target="../media/image31.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30.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27.xml"/><Relationship Id="rId7" Type="http://schemas.openxmlformats.org/officeDocument/2006/relationships/image" Target="../media/image33.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slideLayout" Target="../slideLayouts/slideLayout2.xml"/><Relationship Id="rId11" Type="http://schemas.openxmlformats.org/officeDocument/2006/relationships/image" Target="../media/image37.png"/><Relationship Id="rId5" Type="http://schemas.openxmlformats.org/officeDocument/2006/relationships/tags" Target="../tags/tag29.xml"/><Relationship Id="rId10" Type="http://schemas.openxmlformats.org/officeDocument/2006/relationships/image" Target="../media/image36.png"/><Relationship Id="rId4" Type="http://schemas.openxmlformats.org/officeDocument/2006/relationships/tags" Target="../tags/tag28.xml"/><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2.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tags" Target="../tags/tag34.xml"/><Relationship Id="rId21" Type="http://schemas.openxmlformats.org/officeDocument/2006/relationships/image" Target="../media/image51.png"/><Relationship Id="rId7" Type="http://schemas.openxmlformats.org/officeDocument/2006/relationships/tags" Target="../tags/tag38.xml"/><Relationship Id="rId12" Type="http://schemas.openxmlformats.org/officeDocument/2006/relationships/notesSlide" Target="../notesSlides/notesSlide15.xml"/><Relationship Id="rId17" Type="http://schemas.openxmlformats.org/officeDocument/2006/relationships/image" Target="../media/image47.png"/><Relationship Id="rId2" Type="http://schemas.openxmlformats.org/officeDocument/2006/relationships/tags" Target="../tags/tag33.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slideLayout" Target="../slideLayouts/slideLayout2.xml"/><Relationship Id="rId24" Type="http://schemas.openxmlformats.org/officeDocument/2006/relationships/image" Target="../media/image54.emf"/><Relationship Id="rId5" Type="http://schemas.openxmlformats.org/officeDocument/2006/relationships/tags" Target="../tags/tag36.xml"/><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tags" Target="../tags/tag41.xml"/><Relationship Id="rId19" Type="http://schemas.openxmlformats.org/officeDocument/2006/relationships/image" Target="../media/image49.png"/><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image" Target="../media/image44.png"/><Relationship Id="rId22"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59.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64.jpe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4.xml"/><Relationship Id="rId7" Type="http://schemas.openxmlformats.org/officeDocument/2006/relationships/image" Target="../media/image2.png"/><Relationship Id="rId12" Type="http://schemas.openxmlformats.org/officeDocument/2006/relationships/image" Target="../media/image7.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xml"/><Relationship Id="rId11" Type="http://schemas.openxmlformats.org/officeDocument/2006/relationships/image" Target="../media/image6.png"/><Relationship Id="rId5" Type="http://schemas.openxmlformats.org/officeDocument/2006/relationships/tags" Target="../tags/tag6.xml"/><Relationship Id="rId10" Type="http://schemas.openxmlformats.org/officeDocument/2006/relationships/image" Target="../media/image5.png"/><Relationship Id="rId4" Type="http://schemas.openxmlformats.org/officeDocument/2006/relationships/tags" Target="../tags/tag5.xml"/><Relationship Id="rId9"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44.xml"/><Relationship Id="rId7" Type="http://schemas.openxmlformats.org/officeDocument/2006/relationships/image" Target="../media/image75.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78.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tags" Target="../tags/tag50.xml"/><Relationship Id="rId7" Type="http://schemas.openxmlformats.org/officeDocument/2006/relationships/slideLayout" Target="../slideLayouts/slideLayout2.xml"/><Relationship Id="rId12" Type="http://schemas.openxmlformats.org/officeDocument/2006/relationships/image" Target="../media/image83.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image" Target="../media/image82.png"/><Relationship Id="rId5" Type="http://schemas.openxmlformats.org/officeDocument/2006/relationships/tags" Target="../tags/tag52.xml"/><Relationship Id="rId10" Type="http://schemas.openxmlformats.org/officeDocument/2006/relationships/image" Target="../media/image81.png"/><Relationship Id="rId4" Type="http://schemas.openxmlformats.org/officeDocument/2006/relationships/tags" Target="../tags/tag51.xml"/><Relationship Id="rId9" Type="http://schemas.openxmlformats.org/officeDocument/2006/relationships/image" Target="../media/image8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tags" Target="../tags/tag56.xml"/><Relationship Id="rId7" Type="http://schemas.openxmlformats.org/officeDocument/2006/relationships/image" Target="../media/image86.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9.xml"/><Relationship Id="rId7" Type="http://schemas.openxmlformats.org/officeDocument/2006/relationships/image" Target="../media/image9.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8.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4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tags" Target="../tags/tag60.xml"/><Relationship Id="rId7" Type="http://schemas.openxmlformats.org/officeDocument/2006/relationships/image" Target="../media/image88.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87.png"/><Relationship Id="rId5" Type="http://schemas.openxmlformats.org/officeDocument/2006/relationships/slideLayout" Target="../slideLayouts/slideLayout2.xml"/><Relationship Id="rId4" Type="http://schemas.openxmlformats.org/officeDocument/2006/relationships/tags" Target="../tags/tag61.xml"/><Relationship Id="rId9" Type="http://schemas.openxmlformats.org/officeDocument/2006/relationships/image" Target="../media/image9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slideLayout" Target="../slideLayouts/slideLayout2.xml"/><Relationship Id="rId18" Type="http://schemas.openxmlformats.org/officeDocument/2006/relationships/image" Target="../media/image104.png"/><Relationship Id="rId26" Type="http://schemas.openxmlformats.org/officeDocument/2006/relationships/image" Target="../media/image97.png"/><Relationship Id="rId3" Type="http://schemas.openxmlformats.org/officeDocument/2006/relationships/tags" Target="../tags/tag64.xml"/><Relationship Id="rId21" Type="http://schemas.openxmlformats.org/officeDocument/2006/relationships/image" Target="../media/image107.png"/><Relationship Id="rId7" Type="http://schemas.openxmlformats.org/officeDocument/2006/relationships/tags" Target="../tags/tag68.xml"/><Relationship Id="rId12" Type="http://schemas.openxmlformats.org/officeDocument/2006/relationships/tags" Target="../tags/tag73.xml"/><Relationship Id="rId17" Type="http://schemas.openxmlformats.org/officeDocument/2006/relationships/image" Target="../media/image103.png"/><Relationship Id="rId25" Type="http://schemas.openxmlformats.org/officeDocument/2006/relationships/image" Target="../media/image111.png"/><Relationship Id="rId2" Type="http://schemas.openxmlformats.org/officeDocument/2006/relationships/tags" Target="../tags/tag63.xml"/><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24" Type="http://schemas.openxmlformats.org/officeDocument/2006/relationships/image" Target="../media/image110.png"/><Relationship Id="rId5" Type="http://schemas.openxmlformats.org/officeDocument/2006/relationships/tags" Target="../tags/tag66.xml"/><Relationship Id="rId15" Type="http://schemas.openxmlformats.org/officeDocument/2006/relationships/image" Target="../media/image101.png"/><Relationship Id="rId23" Type="http://schemas.openxmlformats.org/officeDocument/2006/relationships/image" Target="../media/image109.png"/><Relationship Id="rId10" Type="http://schemas.openxmlformats.org/officeDocument/2006/relationships/tags" Target="../tags/tag71.xml"/><Relationship Id="rId19" Type="http://schemas.openxmlformats.org/officeDocument/2006/relationships/image" Target="../media/image105.png"/><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image" Target="../media/image100.png"/><Relationship Id="rId22" Type="http://schemas.openxmlformats.org/officeDocument/2006/relationships/image" Target="../media/image108.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97.png"/><Relationship Id="rId5" Type="http://schemas.openxmlformats.org/officeDocument/2006/relationships/image" Target="../media/image113.png"/><Relationship Id="rId4" Type="http://schemas.openxmlformats.org/officeDocument/2006/relationships/image" Target="../media/image112.png"/></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tags" Target="../tags/tag78.xml"/><Relationship Id="rId7" Type="http://schemas.openxmlformats.org/officeDocument/2006/relationships/image" Target="../media/image116.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115.png"/><Relationship Id="rId5" Type="http://schemas.openxmlformats.org/officeDocument/2006/relationships/notesSlide" Target="../notesSlides/notesSlide22.xml"/><Relationship Id="rId4" Type="http://schemas.openxmlformats.org/officeDocument/2006/relationships/slideLayout" Target="../slideLayouts/slideLayout2.xml"/><Relationship Id="rId9" Type="http://schemas.openxmlformats.org/officeDocument/2006/relationships/image" Target="../media/image118.png"/></Relationships>
</file>

<file path=ppt/slides/_rels/slide5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tags" Target="../tags/tag81.xml"/><Relationship Id="rId7" Type="http://schemas.openxmlformats.org/officeDocument/2006/relationships/image" Target="../media/image119.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115.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tags" Target="../tags/tag84.xml"/><Relationship Id="rId7" Type="http://schemas.openxmlformats.org/officeDocument/2006/relationships/image" Target="../media/image124.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123.png"/><Relationship Id="rId5" Type="http://schemas.openxmlformats.org/officeDocument/2006/relationships/slideLayout" Target="../slideLayouts/slideLayout2.xml"/><Relationship Id="rId4" Type="http://schemas.openxmlformats.org/officeDocument/2006/relationships/tags" Target="../tags/tag85.xml"/><Relationship Id="rId9" Type="http://schemas.openxmlformats.org/officeDocument/2006/relationships/image" Target="../media/image126.png"/></Relationships>
</file>

<file path=ppt/slides/_rels/slide56.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tags" Target="../tags/tag88.xml"/><Relationship Id="rId7" Type="http://schemas.openxmlformats.org/officeDocument/2006/relationships/image" Target="../media/image127.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slideLayout" Target="../slideLayouts/slideLayout2.xml"/><Relationship Id="rId11" Type="http://schemas.openxmlformats.org/officeDocument/2006/relationships/image" Target="../media/image131.png"/><Relationship Id="rId5" Type="http://schemas.openxmlformats.org/officeDocument/2006/relationships/tags" Target="../tags/tag90.xml"/><Relationship Id="rId10" Type="http://schemas.openxmlformats.org/officeDocument/2006/relationships/image" Target="../media/image130.png"/><Relationship Id="rId4" Type="http://schemas.openxmlformats.org/officeDocument/2006/relationships/tags" Target="../tags/tag89.xml"/><Relationship Id="rId9" Type="http://schemas.openxmlformats.org/officeDocument/2006/relationships/image" Target="../media/image129.png"/></Relationships>
</file>

<file path=ppt/slides/_rels/slide5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2.xml"/><Relationship Id="rId1" Type="http://schemas.openxmlformats.org/officeDocument/2006/relationships/tags" Target="../tags/tag91.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8.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notesSlide" Target="../notesSlides/notesSlide24.xml"/></Relationships>
</file>

<file path=ppt/slides/_rels/slide5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tags" Target="../tags/tag96.xml"/><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slideLayout" Target="../slideLayouts/slideLayout2.xml"/><Relationship Id="rId11" Type="http://schemas.openxmlformats.org/officeDocument/2006/relationships/image" Target="../media/image138.png"/><Relationship Id="rId5" Type="http://schemas.openxmlformats.org/officeDocument/2006/relationships/tags" Target="../tags/tag98.xml"/><Relationship Id="rId10" Type="http://schemas.openxmlformats.org/officeDocument/2006/relationships/image" Target="../media/image137.png"/><Relationship Id="rId4" Type="http://schemas.openxmlformats.org/officeDocument/2006/relationships/tags" Target="../tags/tag97.xml"/><Relationship Id="rId9" Type="http://schemas.openxmlformats.org/officeDocument/2006/relationships/image" Target="../media/image136.png"/><Relationship Id="rId14" Type="http://schemas.openxmlformats.org/officeDocument/2006/relationships/image" Target="../media/image141.png"/></Relationships>
</file>

<file path=ppt/slides/_rels/slide6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image" Target="../media/image135.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image" Target="../media/image145.png"/><Relationship Id="rId5" Type="http://schemas.openxmlformats.org/officeDocument/2006/relationships/tags" Target="../tags/tag103.xml"/><Relationship Id="rId10" Type="http://schemas.openxmlformats.org/officeDocument/2006/relationships/image" Target="../media/image144.png"/><Relationship Id="rId4" Type="http://schemas.openxmlformats.org/officeDocument/2006/relationships/tags" Target="../tags/tag102.xml"/><Relationship Id="rId9" Type="http://schemas.openxmlformats.org/officeDocument/2006/relationships/notesSlide" Target="../notesSlides/notesSlide2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3.xml"/><Relationship Id="rId7" Type="http://schemas.openxmlformats.org/officeDocument/2006/relationships/image" Target="../media/image14.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notesSlide" Target="../notesSlides/notesSlide6.xml"/><Relationship Id="rId11" Type="http://schemas.openxmlformats.org/officeDocument/2006/relationships/image" Target="../media/image18.png"/><Relationship Id="rId5" Type="http://schemas.openxmlformats.org/officeDocument/2006/relationships/slideLayout" Target="../slideLayouts/slideLayout2.xml"/><Relationship Id="rId10" Type="http://schemas.openxmlformats.org/officeDocument/2006/relationships/image" Target="../media/image17.png"/><Relationship Id="rId4" Type="http://schemas.openxmlformats.org/officeDocument/2006/relationships/tags" Target="../tags/tag14.xml"/><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dirty="0"/>
              <a:t>Reminders</a:t>
            </a:r>
          </a:p>
        </p:txBody>
      </p:sp>
      <p:sp>
        <p:nvSpPr>
          <p:cNvPr id="6147" name="Rectangle 3"/>
          <p:cNvSpPr>
            <a:spLocks noGrp="1" noChangeArrowheads="1"/>
          </p:cNvSpPr>
          <p:nvPr>
            <p:ph idx="1"/>
          </p:nvPr>
        </p:nvSpPr>
        <p:spPr>
          <a:xfrm>
            <a:off x="3048000" y="1219200"/>
            <a:ext cx="6553200" cy="5105400"/>
          </a:xfrm>
        </p:spPr>
        <p:txBody>
          <a:bodyPr/>
          <a:lstStyle/>
          <a:p>
            <a:pPr lvl="5"/>
            <a:endParaRPr lang="en-US" sz="1200" dirty="0"/>
          </a:p>
          <a:p>
            <a:r>
              <a:rPr lang="en-US" sz="2400" dirty="0"/>
              <a:t>HW7 and quiz due on Wednesday </a:t>
            </a:r>
          </a:p>
          <a:p>
            <a:r>
              <a:rPr lang="en-US" sz="2400" dirty="0"/>
              <a:t>Sign up for HW8 partners by the end of Tuesday</a:t>
            </a:r>
            <a:endParaRPr lang="en-US" sz="2000" dirty="0"/>
          </a:p>
        </p:txBody>
      </p:sp>
    </p:spTree>
    <p:extLst>
      <p:ext uri="{BB962C8B-B14F-4D97-AF65-F5344CB8AC3E}">
        <p14:creationId xmlns:p14="http://schemas.microsoft.com/office/powerpoint/2010/main" val="776019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dirty="0">
                <a:latin typeface="Calibri"/>
                <a:cs typeface="Calibri"/>
              </a:rPr>
              <a:t>Review</a:t>
            </a:r>
            <a:r>
              <a:rPr lang="en-US" dirty="0">
                <a:latin typeface="Calibri"/>
                <a:ea typeface="ＭＳ Ｐゴシック" pitchFamily="34" charset="-128"/>
                <a:cs typeface="Calibri"/>
              </a:rPr>
              <a:t>: 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common cause</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4" name="Picture 3" descr="txp_fig.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independent of Z ?  </a:t>
            </a:r>
            <a:r>
              <a:rPr lang="en-US" sz="2400" i="1" dirty="0">
                <a:solidFill>
                  <a:srgbClr val="FF0000"/>
                </a:solidFill>
                <a:latin typeface="Calibri"/>
                <a:ea typeface="ＭＳ Ｐゴシック" pitchFamily="34" charset="-128"/>
                <a:cs typeface="Calibri"/>
              </a:rPr>
              <a:t> No!</a:t>
            </a:r>
          </a:p>
          <a:p>
            <a:pPr lvl="4">
              <a:lnSpc>
                <a:spcPct val="80000"/>
              </a:lnSpc>
            </a:pPr>
            <a:endParaRPr lang="en-US" dirty="0">
              <a:latin typeface="Calibri"/>
              <a:cs typeface="Calibri"/>
            </a:endParaRPr>
          </a:p>
          <a:p>
            <a:pPr lvl="1">
              <a:lnSpc>
                <a:spcPct val="80000"/>
              </a:lnSpc>
            </a:pPr>
            <a:r>
              <a:rPr lang="en-US" sz="2000" dirty="0">
                <a:latin typeface="Calibri"/>
                <a:cs typeface="Calibri"/>
              </a:rPr>
              <a:t>One example set of CPTs for which X is not independent of Z is sufficient to show this independence is not guaranteed.</a:t>
            </a:r>
          </a:p>
          <a:p>
            <a:pPr lvl="2">
              <a:lnSpc>
                <a:spcPct val="80000"/>
              </a:lnSpc>
            </a:pPr>
            <a:endParaRPr lang="en-US" sz="2000" dirty="0">
              <a:latin typeface="Calibri"/>
              <a:cs typeface="Calibri"/>
            </a:endParaRPr>
          </a:p>
          <a:p>
            <a:pPr lvl="1">
              <a:lnSpc>
                <a:spcPct val="80000"/>
              </a:lnSpc>
            </a:pPr>
            <a:r>
              <a:rPr lang="en-US" sz="2000" dirty="0">
                <a:latin typeface="Calibri"/>
                <a:cs typeface="Calibri"/>
              </a:rPr>
              <a:t>Example:</a:t>
            </a:r>
          </a:p>
          <a:p>
            <a:pPr lvl="6">
              <a:lnSpc>
                <a:spcPct val="80000"/>
              </a:lnSpc>
            </a:pPr>
            <a:endParaRPr lang="en-US" sz="1200" dirty="0">
              <a:latin typeface="Calibri"/>
              <a:cs typeface="Calibri"/>
            </a:endParaRPr>
          </a:p>
          <a:p>
            <a:pPr lvl="2">
              <a:lnSpc>
                <a:spcPct val="80000"/>
              </a:lnSpc>
            </a:pPr>
            <a:r>
              <a:rPr lang="en-US" sz="2000" dirty="0">
                <a:latin typeface="Calibri"/>
                <a:cs typeface="Calibri"/>
              </a:rPr>
              <a:t>Project due causes both forums busy </a:t>
            </a:r>
          </a:p>
          <a:p>
            <a:pPr marL="914353" lvl="2" indent="0">
              <a:lnSpc>
                <a:spcPct val="80000"/>
              </a:lnSpc>
              <a:buNone/>
            </a:pPr>
            <a:r>
              <a:rPr lang="en-US" sz="2000" dirty="0">
                <a:latin typeface="Calibri"/>
                <a:cs typeface="Calibri"/>
              </a:rPr>
              <a:t>	    and office hours to be full </a:t>
            </a:r>
          </a:p>
          <a:p>
            <a:pPr lvl="2">
              <a:lnSpc>
                <a:spcPct val="80000"/>
              </a:lnSpc>
            </a:pPr>
            <a:endParaRPr lang="en-US" sz="2000" dirty="0">
              <a:latin typeface="Calibri"/>
              <a:cs typeface="Calibri"/>
            </a:endParaRPr>
          </a:p>
          <a:p>
            <a:pPr lvl="2">
              <a:lnSpc>
                <a:spcPct val="80000"/>
              </a:lnSpc>
            </a:pPr>
            <a:r>
              <a:rPr lang="en-US" sz="2000" dirty="0">
                <a:latin typeface="Calibri"/>
                <a:cs typeface="Calibri"/>
              </a:rPr>
              <a:t>In numbers:</a:t>
            </a:r>
          </a:p>
          <a:p>
            <a:pPr marL="914353" lvl="2" indent="0">
              <a:lnSpc>
                <a:spcPct val="80000"/>
              </a:lnSpc>
              <a:buNone/>
            </a:pPr>
            <a:r>
              <a:rPr lang="en-US" sz="2000" dirty="0">
                <a:latin typeface="Calibri"/>
                <a:cs typeface="Calibri"/>
              </a:rPr>
              <a:t>	</a:t>
            </a:r>
          </a:p>
          <a:p>
            <a:pPr marL="914353" lvl="2" indent="0">
              <a:lnSpc>
                <a:spcPct val="80000"/>
              </a:lnSpc>
              <a:buNone/>
            </a:pPr>
            <a:r>
              <a:rPr lang="en-US" sz="2000" dirty="0">
                <a:latin typeface="Calibri"/>
                <a:cs typeface="Calibri"/>
              </a:rPr>
              <a:t>         P( +x | +y ) = 1, P( -x | -y ) = 1,</a:t>
            </a:r>
          </a:p>
          <a:p>
            <a:pPr lvl="2">
              <a:lnSpc>
                <a:spcPct val="80000"/>
              </a:lnSpc>
              <a:buFont typeface="Wingdings" pitchFamily="2" charset="2"/>
              <a:buNone/>
            </a:pPr>
            <a:r>
              <a:rPr lang="en-US" sz="2000" dirty="0">
                <a:latin typeface="Calibri"/>
                <a:cs typeface="Calibri"/>
              </a:rPr>
              <a:t>	     P( +z | +y ) = 1, P( -z | -y ) = 1</a:t>
            </a:r>
          </a:p>
          <a:p>
            <a:pPr lvl="1">
              <a:lnSpc>
                <a:spcPct val="80000"/>
              </a:lnSpc>
            </a:pPr>
            <a:endParaRPr lang="en-US" sz="2000" dirty="0">
              <a:latin typeface="Calibri"/>
              <a:cs typeface="Calibri"/>
            </a:endParaRPr>
          </a:p>
          <a:p>
            <a:pPr lvl="1">
              <a:lnSpc>
                <a:spcPct val="80000"/>
              </a:lnSpc>
              <a:buFont typeface="Wingdings" pitchFamily="2" charset="2"/>
              <a:buNone/>
            </a:pPr>
            <a:endParaRPr lang="en-US" sz="2000" dirty="0">
              <a:latin typeface="Calibri"/>
              <a:cs typeface="Calibri"/>
            </a:endParaRPr>
          </a:p>
          <a:p>
            <a:pPr lvl="1">
              <a:lnSpc>
                <a:spcPct val="80000"/>
              </a:lnSpc>
            </a:pPr>
            <a:endParaRPr lang="en-US" sz="2000" dirty="0">
              <a:latin typeface="Calibri"/>
              <a:cs typeface="Calibri"/>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1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due</a:t>
            </a:r>
          </a:p>
        </p:txBody>
      </p:sp>
      <p:sp>
        <p:nvSpPr>
          <p:cNvPr id="14"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X: Forums busy</a:t>
            </a:r>
          </a:p>
        </p:txBody>
      </p:sp>
      <p:sp>
        <p:nvSpPr>
          <p:cNvPr id="15"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Z: Office hours full</a:t>
            </a:r>
          </a:p>
        </p:txBody>
      </p:sp>
    </p:spTree>
    <p:extLst>
      <p:ext uri="{BB962C8B-B14F-4D97-AF65-F5344CB8AC3E}">
        <p14:creationId xmlns:p14="http://schemas.microsoft.com/office/powerpoint/2010/main" val="97419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dirty="0">
                <a:latin typeface="Calibri"/>
                <a:cs typeface="Calibri"/>
              </a:rPr>
              <a:t>Review</a:t>
            </a:r>
            <a:r>
              <a:rPr lang="en-US" dirty="0">
                <a:latin typeface="Calibri"/>
                <a:ea typeface="ＭＳ Ｐゴシック" pitchFamily="34" charset="-128"/>
                <a:cs typeface="Calibri"/>
              </a:rPr>
              <a:t>: 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common cause</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and Z independent given Y?</a:t>
            </a: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lvl="4">
              <a:lnSpc>
                <a:spcPct val="80000"/>
              </a:lnSpc>
            </a:pPr>
            <a:endParaRPr lang="en-US" sz="1200" dirty="0">
              <a:latin typeface="Calibri"/>
              <a:cs typeface="Calibri"/>
            </a:endParaRPr>
          </a:p>
          <a:p>
            <a:pPr lvl="1">
              <a:lnSpc>
                <a:spcPct val="90000"/>
              </a:lnSpc>
              <a:buClr>
                <a:srgbClr val="000000"/>
              </a:buClr>
            </a:pPr>
            <a:r>
              <a:rPr lang="en-US" sz="2400" kern="0" dirty="0">
                <a:solidFill>
                  <a:srgbClr val="CC0000"/>
                </a:solidFill>
                <a:latin typeface="Calibri"/>
                <a:cs typeface="Calibri"/>
              </a:rPr>
              <a:t>Observing the cause blocks influence between effects.</a:t>
            </a:r>
          </a:p>
          <a:p>
            <a:pPr>
              <a:lnSpc>
                <a:spcPct val="80000"/>
              </a:lnSpc>
            </a:pPr>
            <a:endParaRPr lang="en-US" sz="2000" dirty="0">
              <a:latin typeface="Calibri"/>
              <a:ea typeface="ＭＳ Ｐゴシック" pitchFamily="34" charset="-128"/>
              <a:cs typeface="Calibri"/>
            </a:endParaRPr>
          </a:p>
        </p:txBody>
      </p:sp>
      <p:pic>
        <p:nvPicPr>
          <p:cNvPr id="11" name="Picture 9"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086600" y="2209800"/>
            <a:ext cx="3028950" cy="72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0"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 Box 11"/>
          <p:cNvSpPr txBox="1">
            <a:spLocks noChangeArrowheads="1"/>
          </p:cNvSpPr>
          <p:nvPr/>
        </p:nvSpPr>
        <p:spPr bwMode="auto">
          <a:xfrm>
            <a:off x="8458200" y="5181600"/>
            <a:ext cx="152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pic>
        <p:nvPicPr>
          <p:cNvPr id="17" name="Picture 12"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458200" y="3352800"/>
            <a:ext cx="2970213"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xp_fig.pn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2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due</a:t>
            </a:r>
          </a:p>
        </p:txBody>
      </p:sp>
      <p:sp>
        <p:nvSpPr>
          <p:cNvPr id="21"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X: Forums busy</a:t>
            </a:r>
          </a:p>
        </p:txBody>
      </p:sp>
      <p:sp>
        <p:nvSpPr>
          <p:cNvPr id="22"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Z: Office hours full</a:t>
            </a:r>
          </a:p>
        </p:txBody>
      </p:sp>
    </p:spTree>
    <p:extLst>
      <p:ext uri="{BB962C8B-B14F-4D97-AF65-F5344CB8AC3E}">
        <p14:creationId xmlns:p14="http://schemas.microsoft.com/office/powerpoint/2010/main" val="11094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667000"/>
            <a:ext cx="3068642" cy="3886199"/>
          </a:xfrm>
          <a:prstGeom prst="rect">
            <a:avLst/>
          </a:prstGeom>
        </p:spPr>
      </p:pic>
      <p:sp>
        <p:nvSpPr>
          <p:cNvPr id="58369" name="Rectangle 2"/>
          <p:cNvSpPr>
            <a:spLocks noGrp="1" noChangeArrowheads="1"/>
          </p:cNvSpPr>
          <p:nvPr>
            <p:ph type="title"/>
          </p:nvPr>
        </p:nvSpPr>
        <p:spPr/>
        <p:txBody>
          <a:bodyPr/>
          <a:lstStyle/>
          <a:p>
            <a:r>
              <a:rPr lang="en-US" dirty="0">
                <a:latin typeface="Calibri"/>
                <a:cs typeface="Calibri"/>
              </a:rPr>
              <a:t>Review</a:t>
            </a:r>
            <a:r>
              <a:rPr lang="en-US" dirty="0">
                <a:latin typeface="Calibri"/>
                <a:ea typeface="ＭＳ Ｐゴシック" pitchFamily="34" charset="-128"/>
                <a:cs typeface="Calibri"/>
              </a:rPr>
              <a:t>: Common Effect</a:t>
            </a:r>
          </a:p>
        </p:txBody>
      </p:sp>
      <p:sp>
        <p:nvSpPr>
          <p:cNvPr id="1091587" name="Rectangle 3"/>
          <p:cNvSpPr>
            <a:spLocks noGrp="1" noChangeArrowheads="1"/>
          </p:cNvSpPr>
          <p:nvPr>
            <p:ph idx="1"/>
          </p:nvPr>
        </p:nvSpPr>
        <p:spPr>
          <a:xfrm>
            <a:off x="228600" y="1295400"/>
            <a:ext cx="5410200" cy="4800600"/>
          </a:xfrm>
        </p:spPr>
        <p:txBody>
          <a:bodyPr/>
          <a:lstStyle/>
          <a:p>
            <a:pPr eaLnBrk="1" hangingPunct="1"/>
            <a:r>
              <a:rPr lang="en-US" sz="2400" dirty="0">
                <a:latin typeface="Calibri"/>
                <a:ea typeface="ＭＳ Ｐゴシック" pitchFamily="34" charset="-128"/>
                <a:cs typeface="Calibri"/>
              </a:rPr>
              <a:t>Last configuration: two causes of one effect (v-structures)</a:t>
            </a:r>
          </a:p>
          <a:p>
            <a:pPr eaLnBrk="1" hangingPunct="1"/>
            <a:endParaRPr lang="en-US" sz="2400" dirty="0">
              <a:latin typeface="Calibri"/>
              <a:ea typeface="ＭＳ Ｐゴシック" pitchFamily="34" charset="-128"/>
              <a:cs typeface="Calibri"/>
            </a:endParaRPr>
          </a:p>
        </p:txBody>
      </p:sp>
      <p:sp>
        <p:nvSpPr>
          <p:cNvPr id="58376" name="Text Box 9"/>
          <p:cNvSpPr txBox="1">
            <a:spLocks noChangeArrowheads="1"/>
          </p:cNvSpPr>
          <p:nvPr/>
        </p:nvSpPr>
        <p:spPr bwMode="auto">
          <a:xfrm>
            <a:off x="914400" y="5802868"/>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Z: Traffic</a:t>
            </a:r>
          </a:p>
        </p:txBody>
      </p:sp>
      <p:sp>
        <p:nvSpPr>
          <p:cNvPr id="11" name="Rectangle 3"/>
          <p:cNvSpPr txBox="1">
            <a:spLocks noChangeArrowheads="1"/>
          </p:cNvSpPr>
          <p:nvPr/>
        </p:nvSpPr>
        <p:spPr bwMode="auto">
          <a:xfrm>
            <a:off x="5638800" y="1295400"/>
            <a:ext cx="6324600" cy="5029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latin typeface="Calibri"/>
                <a:ea typeface="ＭＳ Ｐゴシック" pitchFamily="34" charset="-128"/>
                <a:cs typeface="Calibri"/>
              </a:rPr>
              <a:t>Are X and Y independent?</a:t>
            </a:r>
          </a:p>
          <a:p>
            <a:pPr lvl="8"/>
            <a:endParaRPr lang="en-US" sz="800" dirty="0">
              <a:latin typeface="Calibri"/>
              <a:ea typeface="ＭＳ Ｐゴシック" pitchFamily="34" charset="-128"/>
              <a:cs typeface="Calibri"/>
            </a:endParaRPr>
          </a:p>
          <a:p>
            <a:pPr lvl="1"/>
            <a:r>
              <a:rPr lang="en-US" sz="2000" i="1" dirty="0">
                <a:solidFill>
                  <a:srgbClr val="FF0000"/>
                </a:solidFill>
                <a:latin typeface="Calibri"/>
                <a:ea typeface="ＭＳ Ｐゴシック" pitchFamily="34" charset="-128"/>
                <a:cs typeface="Calibri"/>
              </a:rPr>
              <a:t>Yes</a:t>
            </a:r>
            <a:r>
              <a:rPr lang="en-US" sz="2000" dirty="0">
                <a:latin typeface="Calibri"/>
                <a:ea typeface="ＭＳ Ｐゴシック" pitchFamily="34" charset="-128"/>
                <a:cs typeface="Calibri"/>
              </a:rPr>
              <a:t>: the ballgame and the rain cause traffic, but they are not correlated</a:t>
            </a:r>
          </a:p>
          <a:p>
            <a:pPr lvl="8"/>
            <a:endParaRPr lang="en-US" sz="800" dirty="0">
              <a:latin typeface="Calibri"/>
              <a:ea typeface="ＭＳ Ｐゴシック" pitchFamily="34" charset="-128"/>
              <a:cs typeface="Calibri"/>
            </a:endParaRPr>
          </a:p>
          <a:p>
            <a:pPr lvl="1"/>
            <a:r>
              <a:rPr lang="en-US" sz="2000" dirty="0">
                <a:latin typeface="Calibri"/>
                <a:ea typeface="ＭＳ Ｐゴシック" pitchFamily="34" charset="-128"/>
                <a:cs typeface="Calibri"/>
              </a:rPr>
              <a:t>Still need to prove they must be (try it!)</a:t>
            </a:r>
          </a:p>
          <a:p>
            <a:pPr lvl="7"/>
            <a:endParaRPr lang="en-US" sz="1600" dirty="0">
              <a:latin typeface="Calibri"/>
              <a:ea typeface="ＭＳ Ｐゴシック" pitchFamily="34" charset="-128"/>
              <a:cs typeface="Calibri"/>
            </a:endParaRPr>
          </a:p>
          <a:p>
            <a:r>
              <a:rPr lang="en-US" sz="2400" dirty="0">
                <a:latin typeface="Calibri"/>
                <a:ea typeface="ＭＳ Ｐゴシック" pitchFamily="34" charset="-128"/>
                <a:cs typeface="Calibri"/>
              </a:rPr>
              <a:t>Are X </a:t>
            </a:r>
            <a:r>
              <a:rPr lang="en-US" sz="2400">
                <a:latin typeface="Calibri"/>
                <a:ea typeface="ＭＳ Ｐゴシック" pitchFamily="34" charset="-128"/>
                <a:cs typeface="Calibri"/>
              </a:rPr>
              <a:t>and Y </a:t>
            </a:r>
            <a:r>
              <a:rPr lang="en-US" sz="2400" dirty="0">
                <a:latin typeface="Calibri"/>
                <a:ea typeface="ＭＳ Ｐゴシック" pitchFamily="34" charset="-128"/>
                <a:cs typeface="Calibri"/>
              </a:rPr>
              <a:t>independent </a:t>
            </a:r>
            <a:r>
              <a:rPr lang="en-US" sz="2400">
                <a:latin typeface="Calibri"/>
                <a:ea typeface="ＭＳ Ｐゴシック" pitchFamily="34" charset="-128"/>
                <a:cs typeface="Calibri"/>
              </a:rPr>
              <a:t>given Z?</a:t>
            </a:r>
            <a:endParaRPr lang="en-US" sz="2400" dirty="0">
              <a:latin typeface="Calibri"/>
              <a:ea typeface="ＭＳ Ｐゴシック" pitchFamily="34" charset="-128"/>
              <a:cs typeface="Calibri"/>
            </a:endParaRPr>
          </a:p>
          <a:p>
            <a:pPr lvl="6"/>
            <a:endParaRPr lang="en-US" sz="1200" dirty="0">
              <a:latin typeface="Calibri"/>
              <a:ea typeface="ＭＳ Ｐゴシック" pitchFamily="34" charset="-128"/>
              <a:cs typeface="Calibri"/>
            </a:endParaRPr>
          </a:p>
          <a:p>
            <a:pPr lvl="1"/>
            <a:r>
              <a:rPr lang="en-US" sz="2000" i="1" dirty="0">
                <a:solidFill>
                  <a:srgbClr val="FF0000"/>
                </a:solidFill>
                <a:latin typeface="Calibri"/>
                <a:ea typeface="ＭＳ Ｐゴシック" pitchFamily="34" charset="-128"/>
                <a:cs typeface="Calibri"/>
              </a:rPr>
              <a:t>No</a:t>
            </a:r>
            <a:r>
              <a:rPr lang="en-US" sz="2000" dirty="0">
                <a:latin typeface="Calibri"/>
                <a:ea typeface="ＭＳ Ｐゴシック" pitchFamily="34" charset="-128"/>
                <a:cs typeface="Calibri"/>
              </a:rPr>
              <a:t>: seeing traffic puts the rain and the ballgame in competition as explanation.</a:t>
            </a:r>
          </a:p>
          <a:p>
            <a:pPr lvl="7"/>
            <a:endParaRPr lang="en-US" sz="1600" dirty="0">
              <a:latin typeface="Calibri"/>
              <a:ea typeface="ＭＳ Ｐゴシック" pitchFamily="34" charset="-128"/>
              <a:cs typeface="Calibri"/>
            </a:endParaRPr>
          </a:p>
          <a:p>
            <a:r>
              <a:rPr lang="en-US" sz="2400" dirty="0">
                <a:solidFill>
                  <a:srgbClr val="CC0000"/>
                </a:solidFill>
                <a:latin typeface="Calibri"/>
                <a:ea typeface="ＭＳ Ｐゴシック" pitchFamily="34" charset="-128"/>
                <a:cs typeface="Calibri"/>
              </a:rPr>
              <a:t>This is backwards from the other cases</a:t>
            </a:r>
          </a:p>
          <a:p>
            <a:pPr lvl="8"/>
            <a:endParaRPr lang="en-US" sz="800" dirty="0">
              <a:solidFill>
                <a:srgbClr val="CC0000"/>
              </a:solidFill>
              <a:latin typeface="Calibri"/>
              <a:ea typeface="ＭＳ Ｐゴシック" pitchFamily="34" charset="-128"/>
              <a:cs typeface="Calibri"/>
            </a:endParaRPr>
          </a:p>
          <a:p>
            <a:pPr lvl="1"/>
            <a:r>
              <a:rPr lang="en-US" sz="2000" dirty="0">
                <a:latin typeface="Calibri"/>
                <a:ea typeface="ＭＳ Ｐゴシック" pitchFamily="34" charset="-128"/>
                <a:cs typeface="Calibri"/>
              </a:rPr>
              <a:t>Observing an effect </a:t>
            </a:r>
            <a:r>
              <a:rPr lang="en-US" sz="2000" dirty="0">
                <a:solidFill>
                  <a:srgbClr val="CC0000"/>
                </a:solidFill>
                <a:latin typeface="Calibri"/>
                <a:ea typeface="ＭＳ Ｐゴシック" pitchFamily="34" charset="-128"/>
                <a:cs typeface="Calibri"/>
              </a:rPr>
              <a:t>activates </a:t>
            </a:r>
            <a:r>
              <a:rPr lang="en-US" sz="2000" dirty="0">
                <a:latin typeface="Calibri"/>
                <a:ea typeface="ＭＳ Ｐゴシック" pitchFamily="34" charset="-128"/>
                <a:cs typeface="Calibri"/>
              </a:rPr>
              <a:t>influence between possible causes</a:t>
            </a:r>
            <a:r>
              <a:rPr lang="en-US" dirty="0">
                <a:latin typeface="Calibri"/>
                <a:ea typeface="ＭＳ Ｐゴシック" pitchFamily="34" charset="-128"/>
                <a:cs typeface="Calibri"/>
              </a:rPr>
              <a:t>.</a:t>
            </a:r>
          </a:p>
          <a:p>
            <a:endParaRPr lang="en-US" sz="2800" dirty="0">
              <a:latin typeface="Calibri"/>
              <a:ea typeface="ＭＳ Ｐゴシック" pitchFamily="34" charset="-128"/>
              <a:cs typeface="Calibri"/>
            </a:endParaRPr>
          </a:p>
        </p:txBody>
      </p:sp>
      <p:sp>
        <p:nvSpPr>
          <p:cNvPr id="13" name="Text Box 9"/>
          <p:cNvSpPr txBox="1">
            <a:spLocks noChangeArrowheads="1"/>
          </p:cNvSpPr>
          <p:nvPr/>
        </p:nvSpPr>
        <p:spPr bwMode="auto">
          <a:xfrm>
            <a:off x="1143000" y="2362200"/>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Raining</a:t>
            </a:r>
          </a:p>
        </p:txBody>
      </p:sp>
      <p:sp>
        <p:nvSpPr>
          <p:cNvPr id="14" name="Text Box 9"/>
          <p:cNvSpPr txBox="1">
            <a:spLocks noChangeArrowheads="1"/>
          </p:cNvSpPr>
          <p:nvPr/>
        </p:nvSpPr>
        <p:spPr bwMode="auto">
          <a:xfrm>
            <a:off x="2819400" y="2362200"/>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Y: Ballgame</a:t>
            </a:r>
          </a:p>
        </p:txBody>
      </p:sp>
    </p:spTree>
    <p:extLst>
      <p:ext uri="{BB962C8B-B14F-4D97-AF65-F5344CB8AC3E}">
        <p14:creationId xmlns:p14="http://schemas.microsoft.com/office/powerpoint/2010/main" val="67242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a:t>Are two variables in a BN independent?</a:t>
            </a:r>
          </a:p>
        </p:txBody>
      </p:sp>
      <p:sp>
        <p:nvSpPr>
          <p:cNvPr id="18435" name="Rectangle 3"/>
          <p:cNvSpPr>
            <a:spLocks noGrp="1" noChangeArrowheads="1"/>
          </p:cNvSpPr>
          <p:nvPr>
            <p:ph idx="1"/>
          </p:nvPr>
        </p:nvSpPr>
        <p:spPr>
          <a:xfrm>
            <a:off x="1066800" y="1676399"/>
            <a:ext cx="10058400" cy="4449765"/>
          </a:xfrm>
        </p:spPr>
        <p:txBody>
          <a:bodyPr/>
          <a:lstStyle/>
          <a:p>
            <a:r>
              <a:rPr lang="en-US" sz="2800" dirty="0"/>
              <a:t>General question: in a given BN, are two variables independent (given some evidence)?</a:t>
            </a:r>
          </a:p>
          <a:p>
            <a:pPr eaLnBrk="1" hangingPunct="1"/>
            <a:endParaRPr lang="en-US" sz="2800" dirty="0"/>
          </a:p>
          <a:p>
            <a:pPr eaLnBrk="1" hangingPunct="1"/>
            <a:r>
              <a:rPr lang="en-US" sz="2800" dirty="0"/>
              <a:t>Solution: analyze the graph</a:t>
            </a:r>
          </a:p>
          <a:p>
            <a:pPr eaLnBrk="1" hangingPunct="1"/>
            <a:endParaRPr lang="en-US" sz="2800" dirty="0"/>
          </a:p>
          <a:p>
            <a:r>
              <a:rPr lang="en-US" sz="2800" dirty="0"/>
              <a:t>Any complex example can be broken</a:t>
            </a:r>
          </a:p>
          <a:p>
            <a:pPr marL="0" indent="0">
              <a:buNone/>
            </a:pPr>
            <a:r>
              <a:rPr lang="en-US" sz="2800" dirty="0"/>
              <a:t>    into repetitions of the three canonical cases</a:t>
            </a:r>
          </a:p>
          <a:p>
            <a:endParaRPr lang="en-US" sz="2800" dirty="0"/>
          </a:p>
          <a:p>
            <a:pPr marL="0" indent="0" eaLnBrk="1" hangingPunct="1">
              <a:buNone/>
            </a:pPr>
            <a:endParaRPr lang="en-US" sz="28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2438400"/>
            <a:ext cx="3772710" cy="2971800"/>
          </a:xfrm>
          <a:prstGeom prst="rect">
            <a:avLst/>
          </a:prstGeom>
        </p:spPr>
      </p:pic>
    </p:spTree>
    <p:extLst>
      <p:ext uri="{BB962C8B-B14F-4D97-AF65-F5344CB8AC3E}">
        <p14:creationId xmlns:p14="http://schemas.microsoft.com/office/powerpoint/2010/main" val="1644707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atin typeface="Calibri"/>
                <a:cs typeface="Calibri"/>
              </a:rPr>
              <a:t>Reachability</a:t>
            </a:r>
          </a:p>
        </p:txBody>
      </p:sp>
      <p:sp>
        <p:nvSpPr>
          <p:cNvPr id="1094659" name="Rectangle 3"/>
          <p:cNvSpPr>
            <a:spLocks noGrp="1" noChangeArrowheads="1"/>
          </p:cNvSpPr>
          <p:nvPr>
            <p:ph idx="1"/>
          </p:nvPr>
        </p:nvSpPr>
        <p:spPr>
          <a:xfrm>
            <a:off x="457200" y="1600200"/>
            <a:ext cx="5334000" cy="4876800"/>
          </a:xfrm>
        </p:spPr>
        <p:txBody>
          <a:bodyPr/>
          <a:lstStyle/>
          <a:p>
            <a:pPr eaLnBrk="1" hangingPunct="1">
              <a:lnSpc>
                <a:spcPct val="90000"/>
              </a:lnSpc>
            </a:pPr>
            <a:r>
              <a:rPr lang="en-US" sz="2400" dirty="0">
                <a:latin typeface="Calibri"/>
                <a:cs typeface="Calibri"/>
              </a:rPr>
              <a:t>Recipe: shade evidence nodes, look for paths in the resulting graph</a:t>
            </a:r>
          </a:p>
          <a:p>
            <a:pPr eaLnBrk="1" hangingPunct="1">
              <a:lnSpc>
                <a:spcPct val="90000"/>
              </a:lnSpc>
            </a:pPr>
            <a:endParaRPr lang="en-US" sz="2400" dirty="0">
              <a:latin typeface="Calibri"/>
              <a:cs typeface="Calibri"/>
            </a:endParaRPr>
          </a:p>
          <a:p>
            <a:pPr eaLnBrk="1" hangingPunct="1">
              <a:lnSpc>
                <a:spcPct val="90000"/>
              </a:lnSpc>
            </a:pPr>
            <a:r>
              <a:rPr lang="en-US" sz="2400" dirty="0">
                <a:latin typeface="Calibri"/>
                <a:cs typeface="Calibri"/>
              </a:rPr>
              <a:t>Attempt 1: if two nodes are connected by an undirected path not blocked by a shaded node, they are conditionally independent</a:t>
            </a:r>
          </a:p>
          <a:p>
            <a:pPr eaLnBrk="1" hangingPunct="1">
              <a:lnSpc>
                <a:spcPct val="90000"/>
              </a:lnSpc>
            </a:pPr>
            <a:endParaRPr lang="en-US" sz="2400" dirty="0">
              <a:latin typeface="Calibri"/>
              <a:cs typeface="Calibri"/>
            </a:endParaRPr>
          </a:p>
          <a:p>
            <a:pPr eaLnBrk="1" hangingPunct="1">
              <a:lnSpc>
                <a:spcPct val="90000"/>
              </a:lnSpc>
            </a:pPr>
            <a:r>
              <a:rPr lang="en-US" sz="2400" dirty="0">
                <a:latin typeface="Calibri"/>
                <a:cs typeface="Calibri"/>
              </a:rPr>
              <a:t>Almost works, but not quite</a:t>
            </a:r>
          </a:p>
          <a:p>
            <a:pPr lvl="1" eaLnBrk="1" hangingPunct="1">
              <a:lnSpc>
                <a:spcPct val="90000"/>
              </a:lnSpc>
            </a:pPr>
            <a:r>
              <a:rPr lang="en-US" sz="2000" dirty="0">
                <a:latin typeface="Calibri"/>
                <a:cs typeface="Calibri"/>
              </a:rPr>
              <a:t>Where does it break?</a:t>
            </a:r>
          </a:p>
          <a:p>
            <a:pPr lvl="1" eaLnBrk="1" hangingPunct="1">
              <a:lnSpc>
                <a:spcPct val="90000"/>
              </a:lnSpc>
            </a:pPr>
            <a:r>
              <a:rPr lang="en-US" sz="2000" dirty="0">
                <a:latin typeface="Calibri"/>
                <a:cs typeface="Calibri"/>
              </a:rPr>
              <a:t>Answer: the v-structure at T doesn’t count as a link in a path unless “active”</a:t>
            </a:r>
          </a:p>
        </p:txBody>
      </p:sp>
      <p:sp>
        <p:nvSpPr>
          <p:cNvPr id="19460" name="Oval 4"/>
          <p:cNvSpPr>
            <a:spLocks noChangeArrowheads="1"/>
          </p:cNvSpPr>
          <p:nvPr/>
        </p:nvSpPr>
        <p:spPr bwMode="auto">
          <a:xfrm>
            <a:off x="88773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R</a:t>
            </a:r>
            <a:endParaRPr lang="en-US" sz="2400" baseline="-25000">
              <a:latin typeface="Calibri"/>
              <a:cs typeface="Calibri"/>
            </a:endParaRPr>
          </a:p>
        </p:txBody>
      </p:sp>
      <p:sp>
        <p:nvSpPr>
          <p:cNvPr id="19461" name="Oval 5"/>
          <p:cNvSpPr>
            <a:spLocks noChangeArrowheads="1"/>
          </p:cNvSpPr>
          <p:nvPr/>
        </p:nvSpPr>
        <p:spPr bwMode="auto">
          <a:xfrm>
            <a:off x="9486900" y="3886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T</a:t>
            </a:r>
            <a:endParaRPr lang="en-US" sz="2400" baseline="-25000">
              <a:latin typeface="Calibri"/>
              <a:cs typeface="Calibri"/>
            </a:endParaRPr>
          </a:p>
        </p:txBody>
      </p:sp>
      <p:cxnSp>
        <p:nvCxnSpPr>
          <p:cNvPr id="19462" name="AutoShape 6"/>
          <p:cNvCxnSpPr>
            <a:cxnSpLocks noChangeShapeType="1"/>
            <a:stCxn id="19460" idx="4"/>
            <a:endCxn id="19461" idx="1"/>
          </p:cNvCxnSpPr>
          <p:nvPr/>
        </p:nvCxnSpPr>
        <p:spPr bwMode="auto">
          <a:xfrm>
            <a:off x="9144000" y="30622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3" name="Oval 7"/>
          <p:cNvSpPr>
            <a:spLocks noChangeArrowheads="1"/>
          </p:cNvSpPr>
          <p:nvPr/>
        </p:nvSpPr>
        <p:spPr bwMode="auto">
          <a:xfrm>
            <a:off x="103251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B</a:t>
            </a:r>
          </a:p>
        </p:txBody>
      </p:sp>
      <p:cxnSp>
        <p:nvCxnSpPr>
          <p:cNvPr id="19464" name="AutoShape 8"/>
          <p:cNvCxnSpPr>
            <a:cxnSpLocks noChangeShapeType="1"/>
            <a:stCxn id="19463" idx="4"/>
            <a:endCxn id="19461" idx="7"/>
          </p:cNvCxnSpPr>
          <p:nvPr/>
        </p:nvCxnSpPr>
        <p:spPr bwMode="auto">
          <a:xfrm flipH="1">
            <a:off x="9942513" y="30622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5" name="Oval 9"/>
          <p:cNvSpPr>
            <a:spLocks noChangeArrowheads="1"/>
          </p:cNvSpPr>
          <p:nvPr/>
        </p:nvSpPr>
        <p:spPr bwMode="auto">
          <a:xfrm>
            <a:off x="8305800" y="38719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D</a:t>
            </a:r>
            <a:endParaRPr lang="en-US" sz="2400" baseline="-25000">
              <a:latin typeface="Calibri"/>
              <a:cs typeface="Calibri"/>
            </a:endParaRPr>
          </a:p>
        </p:txBody>
      </p:sp>
      <p:cxnSp>
        <p:nvCxnSpPr>
          <p:cNvPr id="19466" name="AutoShape 10"/>
          <p:cNvCxnSpPr>
            <a:cxnSpLocks noChangeShapeType="1"/>
            <a:stCxn id="19460" idx="4"/>
            <a:endCxn id="19465" idx="0"/>
          </p:cNvCxnSpPr>
          <p:nvPr/>
        </p:nvCxnSpPr>
        <p:spPr bwMode="auto">
          <a:xfrm flipH="1">
            <a:off x="8572500" y="3062288"/>
            <a:ext cx="571500" cy="79533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7" name="Oval 11"/>
          <p:cNvSpPr>
            <a:spLocks noChangeArrowheads="1"/>
          </p:cNvSpPr>
          <p:nvPr/>
        </p:nvSpPr>
        <p:spPr bwMode="auto">
          <a:xfrm>
            <a:off x="8878888" y="1371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L</a:t>
            </a:r>
          </a:p>
        </p:txBody>
      </p:sp>
      <p:cxnSp>
        <p:nvCxnSpPr>
          <p:cNvPr id="19468" name="AutoShape 12"/>
          <p:cNvCxnSpPr>
            <a:cxnSpLocks noChangeShapeType="1"/>
            <a:stCxn id="19467" idx="4"/>
            <a:endCxn id="19460" idx="0"/>
          </p:cNvCxnSpPr>
          <p:nvPr/>
        </p:nvCxnSpPr>
        <p:spPr bwMode="auto">
          <a:xfrm flipH="1">
            <a:off x="9144000" y="1919288"/>
            <a:ext cx="1588" cy="5810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900" y="4648200"/>
            <a:ext cx="6286500" cy="4191000"/>
          </a:xfrm>
          <a:prstGeom prst="rect">
            <a:avLst/>
          </a:prstGeom>
        </p:spPr>
      </p:pic>
      <p:pic>
        <p:nvPicPr>
          <p:cNvPr id="3" name="Picture 2" descr="LowPressu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0" y="4264851"/>
            <a:ext cx="990600" cy="766698"/>
          </a:xfrm>
          <a:prstGeom prst="rect">
            <a:avLst/>
          </a:prstGeom>
        </p:spPr>
      </p:pic>
    </p:spTree>
    <p:extLst>
      <p:ext uri="{BB962C8B-B14F-4D97-AF65-F5344CB8AC3E}">
        <p14:creationId xmlns:p14="http://schemas.microsoft.com/office/powerpoint/2010/main" val="19363555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4659">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465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4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Active / Inactive Paths</a:t>
            </a:r>
          </a:p>
        </p:txBody>
      </p:sp>
      <p:sp>
        <p:nvSpPr>
          <p:cNvPr id="59394" name="Rectangle 3"/>
          <p:cNvSpPr>
            <a:spLocks noGrp="1" noChangeArrowheads="1"/>
          </p:cNvSpPr>
          <p:nvPr>
            <p:ph idx="1"/>
          </p:nvPr>
        </p:nvSpPr>
        <p:spPr>
          <a:xfrm>
            <a:off x="144780" y="1447800"/>
            <a:ext cx="7551420" cy="5029200"/>
          </a:xfrm>
        </p:spPr>
        <p:txBody>
          <a:bodyPr/>
          <a:lstStyle/>
          <a:p>
            <a:pPr eaLnBrk="1" hangingPunct="1">
              <a:lnSpc>
                <a:spcPct val="80000"/>
              </a:lnSpc>
            </a:pPr>
            <a:r>
              <a:rPr lang="en-US" sz="2400" dirty="0">
                <a:latin typeface="Calibri"/>
                <a:ea typeface="ＭＳ Ｐゴシック" pitchFamily="34" charset="-128"/>
                <a:cs typeface="Calibri"/>
              </a:rPr>
              <a:t>Question: Are X and Y conditionally independent given evidence variables {Z}?</a:t>
            </a:r>
            <a:endParaRPr lang="en-US" sz="1400" dirty="0">
              <a:latin typeface="Calibri"/>
              <a:ea typeface="ＭＳ Ｐゴシック" pitchFamily="34" charset="-128"/>
              <a:cs typeface="Calibri"/>
            </a:endParaRPr>
          </a:p>
          <a:p>
            <a:pPr lvl="1" eaLnBrk="1" hangingPunct="1">
              <a:lnSpc>
                <a:spcPct val="80000"/>
              </a:lnSpc>
            </a:pPr>
            <a:r>
              <a:rPr lang="en-US" sz="1800" dirty="0">
                <a:latin typeface="Calibri"/>
                <a:ea typeface="ＭＳ Ｐゴシック" pitchFamily="34" charset="-128"/>
                <a:cs typeface="Calibri"/>
              </a:rPr>
              <a:t>Yes, if X and Y </a:t>
            </a:r>
            <a:r>
              <a:rPr lang="ja-JP" altLang="en-US" sz="1800" dirty="0">
                <a:latin typeface="Calibri"/>
                <a:ea typeface="ＭＳ Ｐゴシック" pitchFamily="34" charset="-128"/>
                <a:cs typeface="Calibri"/>
              </a:rPr>
              <a:t>“</a:t>
            </a:r>
            <a:r>
              <a:rPr lang="en-US" altLang="ja-JP" sz="1800" dirty="0">
                <a:latin typeface="Calibri"/>
                <a:ea typeface="ＭＳ Ｐゴシック" pitchFamily="34" charset="-128"/>
                <a:cs typeface="Calibri"/>
              </a:rPr>
              <a:t>d-separated</a:t>
            </a:r>
            <a:r>
              <a:rPr lang="ja-JP" altLang="en-US" sz="1800" dirty="0">
                <a:latin typeface="Calibri"/>
                <a:ea typeface="ＭＳ Ｐゴシック" pitchFamily="34" charset="-128"/>
                <a:cs typeface="Calibri"/>
              </a:rPr>
              <a:t>”</a:t>
            </a:r>
            <a:r>
              <a:rPr lang="en-US" altLang="ja-JP" sz="1800" dirty="0">
                <a:latin typeface="Calibri"/>
                <a:ea typeface="ＭＳ Ｐゴシック" pitchFamily="34" charset="-128"/>
                <a:cs typeface="Calibri"/>
              </a:rPr>
              <a:t> by Z</a:t>
            </a:r>
          </a:p>
          <a:p>
            <a:pPr lvl="1" eaLnBrk="1" hangingPunct="1">
              <a:lnSpc>
                <a:spcPct val="80000"/>
              </a:lnSpc>
            </a:pPr>
            <a:r>
              <a:rPr lang="en-US" sz="1800" dirty="0">
                <a:latin typeface="Calibri"/>
                <a:ea typeface="ＭＳ Ｐゴシック" pitchFamily="34" charset="-128"/>
                <a:cs typeface="Calibri"/>
              </a:rPr>
              <a:t>Consider all (undirected) paths from X to Y</a:t>
            </a:r>
            <a:endParaRPr lang="en-US" sz="900" dirty="0">
              <a:latin typeface="Calibri"/>
              <a:ea typeface="ＭＳ Ｐゴシック" pitchFamily="34" charset="-128"/>
              <a:cs typeface="Calibri"/>
            </a:endParaRPr>
          </a:p>
          <a:p>
            <a:pPr lvl="1" eaLnBrk="1" hangingPunct="1">
              <a:lnSpc>
                <a:spcPct val="80000"/>
              </a:lnSpc>
            </a:pPr>
            <a:r>
              <a:rPr lang="en-US" sz="1800" dirty="0">
                <a:latin typeface="Calibri"/>
                <a:ea typeface="ＭＳ Ｐゴシック" pitchFamily="34" charset="-128"/>
                <a:cs typeface="Calibri"/>
              </a:rPr>
              <a:t>No active paths = independence!</a:t>
            </a:r>
          </a:p>
          <a:p>
            <a:pPr lvl="2" eaLnBrk="1" hangingPunct="1">
              <a:lnSpc>
                <a:spcPct val="80000"/>
              </a:lnSpc>
            </a:pPr>
            <a:endParaRPr lang="en-US" sz="1400" dirty="0">
              <a:latin typeface="Calibri"/>
              <a:ea typeface="ＭＳ Ｐゴシック" pitchFamily="34" charset="-128"/>
              <a:cs typeface="Calibri"/>
            </a:endParaRPr>
          </a:p>
          <a:p>
            <a:pPr eaLnBrk="1" hangingPunct="1">
              <a:lnSpc>
                <a:spcPct val="80000"/>
              </a:lnSpc>
            </a:pPr>
            <a:endParaRPr lang="en-US" sz="2400" dirty="0">
              <a:latin typeface="Calibri"/>
              <a:ea typeface="ＭＳ Ｐゴシック" pitchFamily="34" charset="-128"/>
              <a:cs typeface="Calibri"/>
            </a:endParaRPr>
          </a:p>
          <a:p>
            <a:pPr eaLnBrk="1" hangingPunct="1">
              <a:lnSpc>
                <a:spcPct val="80000"/>
              </a:lnSpc>
            </a:pPr>
            <a:r>
              <a:rPr lang="en-US" sz="2400" dirty="0">
                <a:latin typeface="Calibri"/>
                <a:ea typeface="ＭＳ Ｐゴシック" pitchFamily="34" charset="-128"/>
                <a:cs typeface="Calibri"/>
              </a:rPr>
              <a:t>A path is active if each triple is active:</a:t>
            </a:r>
          </a:p>
          <a:p>
            <a:pPr lvl="1" eaLnBrk="1" hangingPunct="1">
              <a:lnSpc>
                <a:spcPct val="80000"/>
              </a:lnSpc>
            </a:pPr>
            <a:r>
              <a:rPr lang="en-US" sz="1800" dirty="0">
                <a:latin typeface="Calibri"/>
                <a:ea typeface="ＭＳ Ｐゴシック" pitchFamily="34" charset="-128"/>
                <a:cs typeface="Calibri"/>
              </a:rPr>
              <a:t>Causal chain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is unobserved (either direction)</a:t>
            </a:r>
          </a:p>
          <a:p>
            <a:pPr lvl="1" eaLnBrk="1" hangingPunct="1">
              <a:lnSpc>
                <a:spcPct val="80000"/>
              </a:lnSpc>
            </a:pPr>
            <a:r>
              <a:rPr lang="en-US" sz="1800" dirty="0">
                <a:latin typeface="Calibri"/>
                <a:ea typeface="ＭＳ Ｐゴシック" pitchFamily="34" charset="-128"/>
                <a:cs typeface="Calibri"/>
              </a:rPr>
              <a:t>Common cause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is unobserved</a:t>
            </a:r>
          </a:p>
          <a:p>
            <a:pPr lvl="1" eaLnBrk="1" hangingPunct="1">
              <a:lnSpc>
                <a:spcPct val="80000"/>
              </a:lnSpc>
            </a:pPr>
            <a:r>
              <a:rPr lang="en-US" sz="1800" dirty="0">
                <a:latin typeface="Calibri"/>
                <a:ea typeface="ＭＳ Ｐゴシック" pitchFamily="34" charset="-128"/>
                <a:cs typeface="Calibri"/>
              </a:rPr>
              <a:t>Common effect (aka v-structure)</a:t>
            </a:r>
          </a:p>
          <a:p>
            <a:pPr lvl="1" eaLnBrk="1" hangingPunct="1">
              <a:lnSpc>
                <a:spcPct val="80000"/>
              </a:lnSpc>
              <a:buFont typeface="Wingdings" pitchFamily="2" charset="2"/>
              <a:buNone/>
            </a:pPr>
            <a:r>
              <a:rPr lang="en-US" sz="1800" dirty="0">
                <a:latin typeface="Calibri"/>
                <a:ea typeface="ＭＳ Ｐゴシック" pitchFamily="34" charset="-128"/>
                <a:cs typeface="Calibri"/>
              </a:rPr>
              <a:t>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a:t>
            </a:r>
            <a:r>
              <a:rPr lang="en-US" sz="1800" i="1" dirty="0">
                <a:latin typeface="Calibri"/>
                <a:ea typeface="ＭＳ Ｐゴシック" pitchFamily="34" charset="-128"/>
                <a:cs typeface="Calibri"/>
              </a:rPr>
              <a:t>or one of its descendants</a:t>
            </a:r>
            <a:r>
              <a:rPr lang="en-US" sz="1800" dirty="0">
                <a:latin typeface="Calibri"/>
                <a:ea typeface="ＭＳ Ｐゴシック" pitchFamily="34" charset="-128"/>
                <a:cs typeface="Calibri"/>
              </a:rPr>
              <a:t> is observed</a:t>
            </a:r>
          </a:p>
          <a:p>
            <a:pPr lvl="1" eaLnBrk="1" hangingPunct="1">
              <a:lnSpc>
                <a:spcPct val="80000"/>
              </a:lnSpc>
              <a:buFont typeface="Wingdings" pitchFamily="2" charset="2"/>
              <a:buNone/>
            </a:pPr>
            <a:r>
              <a:rPr lang="en-US" sz="1000" dirty="0">
                <a:latin typeface="Calibri"/>
                <a:ea typeface="ＭＳ Ｐゴシック" pitchFamily="34" charset="-128"/>
                <a:cs typeface="Calibri"/>
              </a:rPr>
              <a:t>	</a:t>
            </a:r>
          </a:p>
          <a:p>
            <a:pPr eaLnBrk="1" hangingPunct="1">
              <a:lnSpc>
                <a:spcPct val="80000"/>
              </a:lnSpc>
              <a:buClr>
                <a:srgbClr val="333399"/>
              </a:buClr>
            </a:pPr>
            <a:endParaRPr lang="en-US" sz="2400" dirty="0">
              <a:solidFill>
                <a:srgbClr val="333399"/>
              </a:solidFill>
              <a:latin typeface="Calibri"/>
              <a:ea typeface="ＭＳ Ｐゴシック" pitchFamily="34" charset="-128"/>
              <a:cs typeface="Calibri"/>
            </a:endParaRPr>
          </a:p>
          <a:p>
            <a:pPr eaLnBrk="1" hangingPunct="1">
              <a:lnSpc>
                <a:spcPct val="80000"/>
              </a:lnSpc>
              <a:buClr>
                <a:srgbClr val="333399"/>
              </a:buClr>
            </a:pPr>
            <a:r>
              <a:rPr lang="en-US" sz="2400" dirty="0">
                <a:solidFill>
                  <a:srgbClr val="333399"/>
                </a:solidFill>
                <a:latin typeface="Calibri"/>
                <a:ea typeface="ＭＳ Ｐゴシック" pitchFamily="34" charset="-128"/>
                <a:cs typeface="Calibri"/>
              </a:rPr>
              <a:t>All it takes to block a path is a single inactive segment</a:t>
            </a:r>
            <a:endParaRPr lang="en-US" sz="1800" dirty="0">
              <a:latin typeface="Calibri"/>
              <a:ea typeface="ＭＳ Ｐゴシック" pitchFamily="34" charset="-128"/>
              <a:cs typeface="Calibri"/>
            </a:endParaRPr>
          </a:p>
          <a:p>
            <a:pPr lvl="1" eaLnBrk="1" hangingPunct="1">
              <a:lnSpc>
                <a:spcPct val="80000"/>
              </a:lnSpc>
              <a:buFont typeface="Wingdings" pitchFamily="2" charset="2"/>
              <a:buNone/>
            </a:pPr>
            <a:endParaRPr lang="en-US" sz="1800" dirty="0">
              <a:latin typeface="Calibri"/>
              <a:ea typeface="ＭＳ Ｐゴシック" pitchFamily="34" charset="-128"/>
              <a:cs typeface="Calibri"/>
            </a:endParaRPr>
          </a:p>
          <a:p>
            <a:pPr lvl="1" eaLnBrk="1" hangingPunct="1">
              <a:lnSpc>
                <a:spcPct val="80000"/>
              </a:lnSpc>
              <a:buFont typeface="Wingdings" pitchFamily="2" charset="2"/>
              <a:buNone/>
            </a:pPr>
            <a:r>
              <a:rPr lang="en-US" sz="1800" dirty="0">
                <a:latin typeface="Calibri"/>
                <a:ea typeface="ＭＳ Ｐゴシック" pitchFamily="34" charset="-128"/>
                <a:cs typeface="Calibri"/>
              </a:rPr>
              <a:t>	</a:t>
            </a:r>
          </a:p>
        </p:txBody>
      </p:sp>
      <p:grpSp>
        <p:nvGrpSpPr>
          <p:cNvPr id="59395" name="Group 186"/>
          <p:cNvGrpSpPr>
            <a:grpSpLocks/>
          </p:cNvGrpSpPr>
          <p:nvPr/>
        </p:nvGrpSpPr>
        <p:grpSpPr bwMode="auto">
          <a:xfrm>
            <a:off x="7620000" y="2041525"/>
            <a:ext cx="1600200" cy="320675"/>
            <a:chOff x="4572000" y="1676400"/>
            <a:chExt cx="1905000" cy="381000"/>
          </a:xfrm>
        </p:grpSpPr>
        <p:sp>
          <p:nvSpPr>
            <p:cNvPr id="59437" name="Oval 9"/>
            <p:cNvSpPr>
              <a:spLocks noChangeArrowheads="1"/>
            </p:cNvSpPr>
            <p:nvPr/>
          </p:nvSpPr>
          <p:spPr bwMode="auto">
            <a:xfrm>
              <a:off x="4572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8" name="Oval 9"/>
            <p:cNvSpPr>
              <a:spLocks noChangeArrowheads="1"/>
            </p:cNvSpPr>
            <p:nvPr/>
          </p:nvSpPr>
          <p:spPr bwMode="auto">
            <a:xfrm>
              <a:off x="5334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9" name="Oval 9"/>
            <p:cNvSpPr>
              <a:spLocks noChangeArrowheads="1"/>
            </p:cNvSpPr>
            <p:nvPr/>
          </p:nvSpPr>
          <p:spPr bwMode="auto">
            <a:xfrm>
              <a:off x="6096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40" name="AutoShape 10"/>
            <p:cNvCxnSpPr>
              <a:cxnSpLocks noChangeShapeType="1"/>
              <a:stCxn id="59437" idx="6"/>
              <a:endCxn id="59438" idx="2"/>
            </p:cNvCxnSpPr>
            <p:nvPr/>
          </p:nvCxnSpPr>
          <p:spPr bwMode="auto">
            <a:xfrm>
              <a:off x="49530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41" name="AutoShape 10"/>
            <p:cNvCxnSpPr>
              <a:cxnSpLocks noChangeShapeType="1"/>
              <a:stCxn id="59438" idx="6"/>
              <a:endCxn id="59439" idx="2"/>
            </p:cNvCxnSpPr>
            <p:nvPr/>
          </p:nvCxnSpPr>
          <p:spPr bwMode="auto">
            <a:xfrm>
              <a:off x="57150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6" name="Group 185"/>
          <p:cNvGrpSpPr>
            <a:grpSpLocks/>
          </p:cNvGrpSpPr>
          <p:nvPr/>
        </p:nvGrpSpPr>
        <p:grpSpPr bwMode="auto">
          <a:xfrm>
            <a:off x="9982200" y="2041525"/>
            <a:ext cx="1600200" cy="320675"/>
            <a:chOff x="6934200" y="1676400"/>
            <a:chExt cx="1905000" cy="381000"/>
          </a:xfrm>
        </p:grpSpPr>
        <p:sp>
          <p:nvSpPr>
            <p:cNvPr id="59432" name="Oval 9"/>
            <p:cNvSpPr>
              <a:spLocks noChangeArrowheads="1"/>
            </p:cNvSpPr>
            <p:nvPr/>
          </p:nvSpPr>
          <p:spPr bwMode="auto">
            <a:xfrm>
              <a:off x="6934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92" name="Oval 9"/>
            <p:cNvSpPr>
              <a:spLocks noChangeArrowheads="1"/>
            </p:cNvSpPr>
            <p:nvPr/>
          </p:nvSpPr>
          <p:spPr bwMode="auto">
            <a:xfrm>
              <a:off x="7695823" y="1676400"/>
              <a:ext cx="381756" cy="38100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34" name="Oval 9"/>
            <p:cNvSpPr>
              <a:spLocks noChangeArrowheads="1"/>
            </p:cNvSpPr>
            <p:nvPr/>
          </p:nvSpPr>
          <p:spPr bwMode="auto">
            <a:xfrm>
              <a:off x="8458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5" name="AutoShape 10"/>
            <p:cNvCxnSpPr>
              <a:cxnSpLocks noChangeShapeType="1"/>
              <a:stCxn id="59432" idx="6"/>
              <a:endCxn id="92" idx="2"/>
            </p:cNvCxnSpPr>
            <p:nvPr/>
          </p:nvCxnSpPr>
          <p:spPr bwMode="auto">
            <a:xfrm>
              <a:off x="73152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36" name="AutoShape 10"/>
            <p:cNvCxnSpPr>
              <a:cxnSpLocks noChangeShapeType="1"/>
              <a:stCxn id="92" idx="6"/>
              <a:endCxn id="59434" idx="2"/>
            </p:cNvCxnSpPr>
            <p:nvPr/>
          </p:nvCxnSpPr>
          <p:spPr bwMode="auto">
            <a:xfrm>
              <a:off x="80772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7" name="Group 187"/>
          <p:cNvGrpSpPr>
            <a:grpSpLocks/>
          </p:cNvGrpSpPr>
          <p:nvPr/>
        </p:nvGrpSpPr>
        <p:grpSpPr bwMode="auto">
          <a:xfrm>
            <a:off x="7620000" y="2776538"/>
            <a:ext cx="1600200" cy="576262"/>
            <a:chOff x="4572000" y="2362200"/>
            <a:chExt cx="1905000" cy="685800"/>
          </a:xfrm>
        </p:grpSpPr>
        <p:sp>
          <p:nvSpPr>
            <p:cNvPr id="59427" name="Oval 9"/>
            <p:cNvSpPr>
              <a:spLocks noChangeArrowheads="1"/>
            </p:cNvSpPr>
            <p:nvPr/>
          </p:nvSpPr>
          <p:spPr bwMode="auto">
            <a:xfrm>
              <a:off x="4572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8" name="Oval 9"/>
            <p:cNvSpPr>
              <a:spLocks noChangeArrowheads="1"/>
            </p:cNvSpPr>
            <p:nvPr/>
          </p:nvSpPr>
          <p:spPr bwMode="auto">
            <a:xfrm>
              <a:off x="5334000" y="23622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9" name="Oval 9"/>
            <p:cNvSpPr>
              <a:spLocks noChangeArrowheads="1"/>
            </p:cNvSpPr>
            <p:nvPr/>
          </p:nvSpPr>
          <p:spPr bwMode="auto">
            <a:xfrm>
              <a:off x="6096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0" name="AutoShape 10"/>
            <p:cNvCxnSpPr>
              <a:cxnSpLocks noChangeShapeType="1"/>
              <a:stCxn id="59428" idx="2"/>
              <a:endCxn id="59427" idx="7"/>
            </p:cNvCxnSpPr>
            <p:nvPr/>
          </p:nvCxnSpPr>
          <p:spPr bwMode="auto">
            <a:xfrm rot="10800000" flipV="1">
              <a:off x="4897204"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31" name="AutoShape 10"/>
            <p:cNvCxnSpPr>
              <a:cxnSpLocks noChangeShapeType="1"/>
              <a:stCxn id="59428" idx="6"/>
              <a:endCxn id="59429" idx="1"/>
            </p:cNvCxnSpPr>
            <p:nvPr/>
          </p:nvCxnSpPr>
          <p:spPr bwMode="auto">
            <a:xfrm>
              <a:off x="5715000"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8" name="Group 184"/>
          <p:cNvGrpSpPr>
            <a:grpSpLocks/>
          </p:cNvGrpSpPr>
          <p:nvPr/>
        </p:nvGrpSpPr>
        <p:grpSpPr bwMode="auto">
          <a:xfrm>
            <a:off x="9982200" y="2776538"/>
            <a:ext cx="1600200" cy="576262"/>
            <a:chOff x="6934200" y="2362200"/>
            <a:chExt cx="1905000" cy="685800"/>
          </a:xfrm>
        </p:grpSpPr>
        <p:sp>
          <p:nvSpPr>
            <p:cNvPr id="59422" name="Oval 9"/>
            <p:cNvSpPr>
              <a:spLocks noChangeArrowheads="1"/>
            </p:cNvSpPr>
            <p:nvPr/>
          </p:nvSpPr>
          <p:spPr bwMode="auto">
            <a:xfrm>
              <a:off x="6934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07" name="Oval 9"/>
            <p:cNvSpPr>
              <a:spLocks noChangeArrowheads="1"/>
            </p:cNvSpPr>
            <p:nvPr/>
          </p:nvSpPr>
          <p:spPr bwMode="auto">
            <a:xfrm>
              <a:off x="7695823" y="2362200"/>
              <a:ext cx="381756" cy="38163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24" name="Oval 9"/>
            <p:cNvSpPr>
              <a:spLocks noChangeArrowheads="1"/>
            </p:cNvSpPr>
            <p:nvPr/>
          </p:nvSpPr>
          <p:spPr bwMode="auto">
            <a:xfrm>
              <a:off x="8458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5" name="AutoShape 10"/>
            <p:cNvCxnSpPr>
              <a:cxnSpLocks noChangeShapeType="1"/>
              <a:stCxn id="107" idx="2"/>
              <a:endCxn id="59422" idx="7"/>
            </p:cNvCxnSpPr>
            <p:nvPr/>
          </p:nvCxnSpPr>
          <p:spPr bwMode="auto">
            <a:xfrm rot="10800000" flipV="1">
              <a:off x="7259404"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26" name="AutoShape 10"/>
            <p:cNvCxnSpPr>
              <a:cxnSpLocks noChangeShapeType="1"/>
              <a:stCxn id="107" idx="6"/>
              <a:endCxn id="59424" idx="1"/>
            </p:cNvCxnSpPr>
            <p:nvPr/>
          </p:nvCxnSpPr>
          <p:spPr bwMode="auto">
            <a:xfrm>
              <a:off x="8077200"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9" name="Group 183"/>
          <p:cNvGrpSpPr>
            <a:grpSpLocks/>
          </p:cNvGrpSpPr>
          <p:nvPr/>
        </p:nvGrpSpPr>
        <p:grpSpPr bwMode="auto">
          <a:xfrm>
            <a:off x="9982200" y="4084638"/>
            <a:ext cx="1600200" cy="639762"/>
            <a:chOff x="6934200" y="3810000"/>
            <a:chExt cx="1905000" cy="762000"/>
          </a:xfrm>
        </p:grpSpPr>
        <p:sp>
          <p:nvSpPr>
            <p:cNvPr id="59417" name="Oval 9"/>
            <p:cNvSpPr>
              <a:spLocks noChangeArrowheads="1"/>
            </p:cNvSpPr>
            <p:nvPr/>
          </p:nvSpPr>
          <p:spPr bwMode="auto">
            <a:xfrm>
              <a:off x="6934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8" name="Oval 9"/>
            <p:cNvSpPr>
              <a:spLocks noChangeArrowheads="1"/>
            </p:cNvSpPr>
            <p:nvPr/>
          </p:nvSpPr>
          <p:spPr bwMode="auto">
            <a:xfrm>
              <a:off x="7696200" y="4191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9" name="Oval 9"/>
            <p:cNvSpPr>
              <a:spLocks noChangeArrowheads="1"/>
            </p:cNvSpPr>
            <p:nvPr/>
          </p:nvSpPr>
          <p:spPr bwMode="auto">
            <a:xfrm>
              <a:off x="8458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0" name="AutoShape 10"/>
            <p:cNvCxnSpPr>
              <a:cxnSpLocks noChangeShapeType="1"/>
              <a:stCxn id="59417" idx="6"/>
              <a:endCxn id="59418" idx="1"/>
            </p:cNvCxnSpPr>
            <p:nvPr/>
          </p:nvCxnSpPr>
          <p:spPr bwMode="auto">
            <a:xfrm>
              <a:off x="7315200"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21" name="AutoShape 10"/>
            <p:cNvCxnSpPr>
              <a:cxnSpLocks noChangeShapeType="1"/>
              <a:stCxn id="59419" idx="2"/>
              <a:endCxn id="59418" idx="7"/>
            </p:cNvCxnSpPr>
            <p:nvPr/>
          </p:nvCxnSpPr>
          <p:spPr bwMode="auto">
            <a:xfrm rot="10800000" flipV="1">
              <a:off x="8021404"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400" name="Group 188"/>
          <p:cNvGrpSpPr>
            <a:grpSpLocks/>
          </p:cNvGrpSpPr>
          <p:nvPr/>
        </p:nvGrpSpPr>
        <p:grpSpPr bwMode="auto">
          <a:xfrm>
            <a:off x="7620000" y="4084638"/>
            <a:ext cx="1600200" cy="639762"/>
            <a:chOff x="4572000" y="3810000"/>
            <a:chExt cx="1905000" cy="762000"/>
          </a:xfrm>
        </p:grpSpPr>
        <p:sp>
          <p:nvSpPr>
            <p:cNvPr id="59412" name="Oval 9"/>
            <p:cNvSpPr>
              <a:spLocks noChangeArrowheads="1"/>
            </p:cNvSpPr>
            <p:nvPr/>
          </p:nvSpPr>
          <p:spPr bwMode="auto">
            <a:xfrm>
              <a:off x="4572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34" name="Oval 9"/>
            <p:cNvSpPr>
              <a:spLocks noChangeArrowheads="1"/>
            </p:cNvSpPr>
            <p:nvPr/>
          </p:nvSpPr>
          <p:spPr bwMode="auto">
            <a:xfrm>
              <a:off x="5333623" y="4191946"/>
              <a:ext cx="381756" cy="380054"/>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4" name="Oval 9"/>
            <p:cNvSpPr>
              <a:spLocks noChangeArrowheads="1"/>
            </p:cNvSpPr>
            <p:nvPr/>
          </p:nvSpPr>
          <p:spPr bwMode="auto">
            <a:xfrm>
              <a:off x="6096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15" name="AutoShape 10"/>
            <p:cNvCxnSpPr>
              <a:cxnSpLocks noChangeShapeType="1"/>
              <a:stCxn id="59412" idx="6"/>
              <a:endCxn id="134" idx="1"/>
            </p:cNvCxnSpPr>
            <p:nvPr/>
          </p:nvCxnSpPr>
          <p:spPr bwMode="auto">
            <a:xfrm>
              <a:off x="4953000"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16" name="AutoShape 10"/>
            <p:cNvCxnSpPr>
              <a:cxnSpLocks noChangeShapeType="1"/>
              <a:stCxn id="59414" idx="2"/>
              <a:endCxn id="134" idx="7"/>
            </p:cNvCxnSpPr>
            <p:nvPr/>
          </p:nvCxnSpPr>
          <p:spPr bwMode="auto">
            <a:xfrm rot="10800000" flipV="1">
              <a:off x="5659204"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401" name="Group 189"/>
          <p:cNvGrpSpPr>
            <a:grpSpLocks/>
          </p:cNvGrpSpPr>
          <p:nvPr/>
        </p:nvGrpSpPr>
        <p:grpSpPr bwMode="auto">
          <a:xfrm>
            <a:off x="7620000" y="5029200"/>
            <a:ext cx="1600200" cy="1600200"/>
            <a:chOff x="4572000" y="4800600"/>
            <a:chExt cx="1905000" cy="1905000"/>
          </a:xfrm>
        </p:grpSpPr>
        <p:sp>
          <p:nvSpPr>
            <p:cNvPr id="59405" name="Oval 9"/>
            <p:cNvSpPr>
              <a:spLocks noChangeArrowheads="1"/>
            </p:cNvSpPr>
            <p:nvPr/>
          </p:nvSpPr>
          <p:spPr bwMode="auto">
            <a:xfrm>
              <a:off x="4572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06" name="Oval 9"/>
            <p:cNvSpPr>
              <a:spLocks noChangeArrowheads="1"/>
            </p:cNvSpPr>
            <p:nvPr/>
          </p:nvSpPr>
          <p:spPr bwMode="auto">
            <a:xfrm>
              <a:off x="6096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07" name="AutoShape 10"/>
            <p:cNvCxnSpPr>
              <a:cxnSpLocks noChangeShapeType="1"/>
              <a:stCxn id="59405" idx="6"/>
              <a:endCxn id="59410" idx="1"/>
            </p:cNvCxnSpPr>
            <p:nvPr/>
          </p:nvCxnSpPr>
          <p:spPr bwMode="auto">
            <a:xfrm>
              <a:off x="4953000" y="49911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08" name="AutoShape 10"/>
            <p:cNvCxnSpPr>
              <a:cxnSpLocks noChangeShapeType="1"/>
              <a:stCxn id="59406" idx="2"/>
              <a:endCxn id="59410" idx="7"/>
            </p:cNvCxnSpPr>
            <p:nvPr/>
          </p:nvCxnSpPr>
          <p:spPr bwMode="auto">
            <a:xfrm rot="10800000" flipV="1">
              <a:off x="5659204" y="49911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sp>
          <p:nvSpPr>
            <p:cNvPr id="149" name="Oval 9"/>
            <p:cNvSpPr>
              <a:spLocks noChangeArrowheads="1"/>
            </p:cNvSpPr>
            <p:nvPr/>
          </p:nvSpPr>
          <p:spPr bwMode="auto">
            <a:xfrm>
              <a:off x="5333623" y="6323844"/>
              <a:ext cx="381756" cy="381756"/>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0" name="Oval 9"/>
            <p:cNvSpPr>
              <a:spLocks noChangeArrowheads="1"/>
            </p:cNvSpPr>
            <p:nvPr/>
          </p:nvSpPr>
          <p:spPr bwMode="auto">
            <a:xfrm>
              <a:off x="5334000" y="5181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58" name="Freeform 157"/>
            <p:cNvSpPr/>
            <p:nvPr/>
          </p:nvSpPr>
          <p:spPr>
            <a:xfrm>
              <a:off x="5312833" y="5562223"/>
              <a:ext cx="468690" cy="752173"/>
            </a:xfrm>
            <a:custGeom>
              <a:avLst/>
              <a:gdLst>
                <a:gd name="connsiteX0" fmla="*/ 200186 w 467532"/>
                <a:gd name="connsiteY0" fmla="*/ 0 h 836909"/>
                <a:gd name="connsiteX1" fmla="*/ 440410 w 467532"/>
                <a:gd name="connsiteY1" fmla="*/ 294468 h 836909"/>
                <a:gd name="connsiteX2" fmla="*/ 37454 w 467532"/>
                <a:gd name="connsiteY2" fmla="*/ 503695 h 836909"/>
                <a:gd name="connsiteX3" fmla="*/ 215684 w 467532"/>
                <a:gd name="connsiteY3" fmla="*/ 836909 h 836909"/>
              </a:gdLst>
              <a:ahLst/>
              <a:cxnLst>
                <a:cxn ang="0">
                  <a:pos x="connsiteX0" y="connsiteY0"/>
                </a:cxn>
                <a:cxn ang="0">
                  <a:pos x="connsiteX1" y="connsiteY1"/>
                </a:cxn>
                <a:cxn ang="0">
                  <a:pos x="connsiteX2" y="connsiteY2"/>
                </a:cxn>
                <a:cxn ang="0">
                  <a:pos x="connsiteX3" y="connsiteY3"/>
                </a:cxn>
              </a:cxnLst>
              <a:rect l="l" t="t" r="r" b="b"/>
              <a:pathLst>
                <a:path w="467532" h="836909">
                  <a:moveTo>
                    <a:pt x="200186" y="0"/>
                  </a:moveTo>
                  <a:cubicBezTo>
                    <a:pt x="333859" y="105259"/>
                    <a:pt x="467532" y="210519"/>
                    <a:pt x="440410" y="294468"/>
                  </a:cubicBezTo>
                  <a:cubicBezTo>
                    <a:pt x="413288" y="378417"/>
                    <a:pt x="74908" y="413288"/>
                    <a:pt x="37454" y="503695"/>
                  </a:cubicBezTo>
                  <a:cubicBezTo>
                    <a:pt x="0" y="594102"/>
                    <a:pt x="107842" y="715505"/>
                    <a:pt x="215684" y="836909"/>
                  </a:cubicBezTo>
                </a:path>
              </a:pathLst>
            </a:cu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grpSp>
      <p:cxnSp>
        <p:nvCxnSpPr>
          <p:cNvPr id="182" name="Straight Connector 181"/>
          <p:cNvCxnSpPr/>
          <p:nvPr/>
        </p:nvCxnSpPr>
        <p:spPr>
          <a:xfrm rot="5400000">
            <a:off x="7124700" y="4076700"/>
            <a:ext cx="4954588"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403" name="TextBox 190"/>
          <p:cNvSpPr txBox="1">
            <a:spLocks noChangeArrowheads="1"/>
          </p:cNvSpPr>
          <p:nvPr/>
        </p:nvSpPr>
        <p:spPr bwMode="auto">
          <a:xfrm>
            <a:off x="7620000" y="1371600"/>
            <a:ext cx="16002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00B050"/>
                </a:solidFill>
                <a:latin typeface="Calibri"/>
                <a:cs typeface="Calibri"/>
              </a:rPr>
              <a:t>Active Triples</a:t>
            </a:r>
          </a:p>
        </p:txBody>
      </p:sp>
      <p:sp>
        <p:nvSpPr>
          <p:cNvPr id="59404" name="TextBox 191"/>
          <p:cNvSpPr txBox="1">
            <a:spLocks noChangeArrowheads="1"/>
          </p:cNvSpPr>
          <p:nvPr/>
        </p:nvSpPr>
        <p:spPr bwMode="auto">
          <a:xfrm>
            <a:off x="9982200" y="1371600"/>
            <a:ext cx="17526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C00000"/>
                </a:solidFill>
                <a:latin typeface="Calibri"/>
                <a:cs typeface="Calibri"/>
              </a:rPr>
              <a:t>Inactive Triples</a:t>
            </a:r>
          </a:p>
        </p:txBody>
      </p:sp>
    </p:spTree>
    <p:extLst>
      <p:ext uri="{BB962C8B-B14F-4D97-AF65-F5344CB8AC3E}">
        <p14:creationId xmlns:p14="http://schemas.microsoft.com/office/powerpoint/2010/main" val="1132348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0" y="3227774"/>
            <a:ext cx="4583532" cy="3384163"/>
          </a:xfrm>
          <a:prstGeom prst="rect">
            <a:avLst/>
          </a:prstGeom>
        </p:spPr>
      </p:pic>
      <p:sp>
        <p:nvSpPr>
          <p:cNvPr id="28675" name="Content Placeholder 2"/>
          <p:cNvSpPr>
            <a:spLocks noGrp="1"/>
          </p:cNvSpPr>
          <p:nvPr>
            <p:ph idx="1"/>
          </p:nvPr>
        </p:nvSpPr>
        <p:spPr>
          <a:xfrm>
            <a:off x="533400" y="1371600"/>
            <a:ext cx="10591800" cy="4678363"/>
          </a:xfrm>
        </p:spPr>
        <p:txBody>
          <a:bodyPr/>
          <a:lstStyle/>
          <a:p>
            <a:pPr>
              <a:buFont typeface="Wingdings" charset="0"/>
              <a:buChar char="§"/>
              <a:defRPr/>
            </a:pPr>
            <a:r>
              <a:rPr lang="en-US" sz="2800" dirty="0">
                <a:latin typeface="Calibri"/>
                <a:cs typeface="Calibri"/>
              </a:rPr>
              <a:t>Query:	</a:t>
            </a:r>
            <a:endParaRPr lang="en-US" sz="1200" dirty="0">
              <a:latin typeface="Calibri"/>
              <a:cs typeface="Calibri"/>
            </a:endParaRPr>
          </a:p>
          <a:p>
            <a:pPr>
              <a:buFont typeface="Wingdings" charset="0"/>
              <a:buChar char="§"/>
              <a:defRPr/>
            </a:pPr>
            <a:endParaRPr lang="en-US" sz="1600" dirty="0">
              <a:latin typeface="Calibri"/>
              <a:cs typeface="Calibri"/>
            </a:endParaRPr>
          </a:p>
          <a:p>
            <a:pPr>
              <a:buFont typeface="Wingdings" charset="0"/>
              <a:buChar char="§"/>
              <a:defRPr/>
            </a:pPr>
            <a:r>
              <a:rPr lang="en-US" sz="2800" dirty="0">
                <a:latin typeface="Calibri"/>
                <a:cs typeface="Calibri"/>
              </a:rPr>
              <a:t>Check all (undirected!) paths between        and </a:t>
            </a:r>
          </a:p>
          <a:p>
            <a:pPr lvl="7">
              <a:buFont typeface="Wingdings" charset="0"/>
              <a:buChar char="§"/>
              <a:defRPr/>
            </a:pPr>
            <a:endParaRPr lang="en-US" sz="600" dirty="0">
              <a:latin typeface="Calibri"/>
              <a:cs typeface="Calibri"/>
            </a:endParaRPr>
          </a:p>
          <a:p>
            <a:pPr lvl="1">
              <a:buFont typeface="Wingdings" charset="0"/>
              <a:buChar char="§"/>
              <a:defRPr/>
            </a:pPr>
            <a:r>
              <a:rPr lang="en-US" sz="2400" dirty="0">
                <a:latin typeface="Calibri"/>
                <a:cs typeface="Calibri"/>
              </a:rPr>
              <a:t>If one or more active, then independence not guaranteed</a:t>
            </a:r>
          </a:p>
          <a:p>
            <a:pPr marL="0" indent="0">
              <a:buNone/>
              <a:defRPr/>
            </a:pPr>
            <a:r>
              <a:rPr lang="en-US" sz="2800" dirty="0">
                <a:latin typeface="Calibri"/>
                <a:cs typeface="Calibri"/>
              </a:rPr>
              <a:t>   </a:t>
            </a:r>
            <a:endParaRPr lang="en-US" dirty="0">
              <a:latin typeface="Calibri"/>
              <a:cs typeface="Calibri"/>
            </a:endParaRPr>
          </a:p>
          <a:p>
            <a:pPr lvl="1">
              <a:buFont typeface="Wingdings" charset="0"/>
              <a:buChar char="§"/>
              <a:defRPr/>
            </a:pPr>
            <a:endParaRPr lang="en-US" sz="2400" dirty="0">
              <a:latin typeface="Calibri"/>
              <a:cs typeface="Calibri"/>
            </a:endParaRPr>
          </a:p>
          <a:p>
            <a:pPr lvl="1">
              <a:buFont typeface="Wingdings" charset="0"/>
              <a:buChar char="§"/>
              <a:defRPr/>
            </a:pPr>
            <a:r>
              <a:rPr lang="en-US" sz="2400" dirty="0">
                <a:latin typeface="Calibri"/>
                <a:cs typeface="Calibri"/>
              </a:rPr>
              <a:t>Otherwise (i.e. if all paths are inactive),</a:t>
            </a:r>
          </a:p>
          <a:p>
            <a:pPr marL="457176" lvl="1" indent="0">
              <a:buNone/>
              <a:defRPr/>
            </a:pPr>
            <a:r>
              <a:rPr lang="en-US" sz="2400" dirty="0">
                <a:latin typeface="Calibri"/>
                <a:cs typeface="Calibri"/>
              </a:rPr>
              <a:t>    then independence is guaranteed</a:t>
            </a:r>
          </a:p>
        </p:txBody>
      </p:sp>
      <p:sp>
        <p:nvSpPr>
          <p:cNvPr id="60417" name="Title 1"/>
          <p:cNvSpPr>
            <a:spLocks noGrp="1"/>
          </p:cNvSpPr>
          <p:nvPr>
            <p:ph type="title"/>
          </p:nvPr>
        </p:nvSpPr>
        <p:spPr/>
        <p:txBody>
          <a:bodyPr/>
          <a:lstStyle/>
          <a:p>
            <a:r>
              <a:rPr lang="en-US">
                <a:latin typeface="Calibri"/>
                <a:ea typeface="ＭＳ Ｐゴシック" pitchFamily="34" charset="-128"/>
                <a:cs typeface="Calibri"/>
              </a:rPr>
              <a:t>D-Separation</a:t>
            </a:r>
          </a:p>
        </p:txBody>
      </p:sp>
      <p:pic>
        <p:nvPicPr>
          <p:cNvPr id="60420"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1447800"/>
            <a:ext cx="47625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0421"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3429000"/>
            <a:ext cx="45116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422" name="TextBox 8"/>
          <p:cNvSpPr txBox="1">
            <a:spLocks noChangeArrowheads="1"/>
          </p:cNvSpPr>
          <p:nvPr/>
        </p:nvSpPr>
        <p:spPr bwMode="auto">
          <a:xfrm>
            <a:off x="7299566" y="1219200"/>
            <a:ext cx="446131"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4400" dirty="0">
                <a:latin typeface="Calibri"/>
                <a:cs typeface="Calibri"/>
              </a:rPr>
              <a:t>?</a:t>
            </a:r>
          </a:p>
        </p:txBody>
      </p:sp>
      <p:pic>
        <p:nvPicPr>
          <p:cNvPr id="60423"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5503862"/>
            <a:ext cx="4343400" cy="439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TP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550025" y="2247900"/>
            <a:ext cx="457200" cy="381000"/>
          </a:xfrm>
          <a:prstGeom prst="rect">
            <a:avLst/>
          </a:prstGeom>
        </p:spPr>
      </p:pic>
      <p:pic>
        <p:nvPicPr>
          <p:cNvPr id="5" name="Picture 4" descr="TP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7772400" y="2247900"/>
            <a:ext cx="495300" cy="4191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cxnSp>
        <p:nvCxnSpPr>
          <p:cNvPr id="3" name="Straight Connector 2"/>
          <p:cNvCxnSpPr/>
          <p:nvPr/>
        </p:nvCxnSpPr>
        <p:spPr>
          <a:xfrm>
            <a:off x="2895600" y="3429000"/>
            <a:ext cx="381000" cy="38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561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1096709" name="Text Box 5"/>
          <p:cNvSpPr txBox="1">
            <a:spLocks noChangeArrowheads="1"/>
          </p:cNvSpPr>
          <p:nvPr/>
        </p:nvSpPr>
        <p:spPr bwMode="auto">
          <a:xfrm>
            <a:off x="4972050" y="2438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dirty="0">
                <a:solidFill>
                  <a:srgbClr val="CC0000"/>
                </a:solidFill>
                <a:latin typeface="Calibri"/>
                <a:cs typeface="Calibri"/>
              </a:rPr>
              <a:t>Yes</a:t>
            </a:r>
          </a:p>
        </p:txBody>
      </p:sp>
      <p:pic>
        <p:nvPicPr>
          <p:cNvPr id="17" name="Picture 16"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103563" y="2578100"/>
            <a:ext cx="981075"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086100" y="3181350"/>
            <a:ext cx="134778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446" name="Rectangle 8"/>
          <p:cNvSpPr>
            <a:spLocks noChangeArrowheads="1"/>
          </p:cNvSpPr>
          <p:nvPr/>
        </p:nvSpPr>
        <p:spPr bwMode="auto">
          <a:xfrm>
            <a:off x="6096000" y="4267200"/>
            <a:ext cx="1447800" cy="2286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61448" name="Oval 4"/>
          <p:cNvSpPr>
            <a:spLocks noChangeArrowheads="1"/>
          </p:cNvSpPr>
          <p:nvPr/>
        </p:nvSpPr>
        <p:spPr bwMode="auto">
          <a:xfrm>
            <a:off x="77724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1449" name="Oval 5"/>
          <p:cNvSpPr>
            <a:spLocks noChangeArrowheads="1"/>
          </p:cNvSpPr>
          <p:nvPr/>
        </p:nvSpPr>
        <p:spPr bwMode="auto">
          <a:xfrm>
            <a:off x="8382000" y="3733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1450" name="AutoShape 6"/>
          <p:cNvCxnSpPr>
            <a:cxnSpLocks noChangeShapeType="1"/>
            <a:stCxn id="61448" idx="4"/>
            <a:endCxn id="61449" idx="1"/>
          </p:cNvCxnSpPr>
          <p:nvPr/>
        </p:nvCxnSpPr>
        <p:spPr bwMode="auto">
          <a:xfrm>
            <a:off x="8039100" y="29098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1451" name="Oval 7"/>
          <p:cNvSpPr>
            <a:spLocks noChangeArrowheads="1"/>
          </p:cNvSpPr>
          <p:nvPr/>
        </p:nvSpPr>
        <p:spPr bwMode="auto">
          <a:xfrm>
            <a:off x="92202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1452" name="AutoShape 8"/>
          <p:cNvCxnSpPr>
            <a:cxnSpLocks noChangeShapeType="1"/>
            <a:stCxn id="61451" idx="4"/>
            <a:endCxn id="61449" idx="7"/>
          </p:cNvCxnSpPr>
          <p:nvPr/>
        </p:nvCxnSpPr>
        <p:spPr bwMode="auto">
          <a:xfrm flipH="1">
            <a:off x="8837613" y="29098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1453" name="Oval 13"/>
          <p:cNvSpPr>
            <a:spLocks noChangeArrowheads="1"/>
          </p:cNvSpPr>
          <p:nvPr/>
        </p:nvSpPr>
        <p:spPr bwMode="auto">
          <a:xfrm>
            <a:off x="8382000" y="5105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1454" name="AutoShape 14"/>
          <p:cNvCxnSpPr>
            <a:cxnSpLocks noChangeShapeType="1"/>
            <a:stCxn id="61449" idx="4"/>
            <a:endCxn id="61453" idx="0"/>
          </p:cNvCxnSpPr>
          <p:nvPr/>
        </p:nvCxnSpPr>
        <p:spPr bwMode="auto">
          <a:xfrm>
            <a:off x="8648700" y="4281488"/>
            <a:ext cx="0" cy="8096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0" name="Picture 19"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059113" y="3810000"/>
            <a:ext cx="1436687"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Oval 1"/>
          <p:cNvSpPr/>
          <p:nvPr/>
        </p:nvSpPr>
        <p:spPr>
          <a:xfrm>
            <a:off x="8382000" y="37338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382000" y="51054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Box 5">
            <a:extLst>
              <a:ext uri="{FF2B5EF4-FFF2-40B4-BE49-F238E27FC236}">
                <a16:creationId xmlns:a16="http://schemas.microsoft.com/office/drawing/2014/main" id="{F4BEDADA-B70B-674C-B310-A2A5075C4354}"/>
              </a:ext>
            </a:extLst>
          </p:cNvPr>
          <p:cNvSpPr txBox="1">
            <a:spLocks noChangeArrowheads="1"/>
          </p:cNvSpPr>
          <p:nvPr/>
        </p:nvSpPr>
        <p:spPr bwMode="auto">
          <a:xfrm>
            <a:off x="4947432" y="302643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dirty="0">
                <a:solidFill>
                  <a:srgbClr val="CC0000"/>
                </a:solidFill>
                <a:latin typeface="Calibri"/>
                <a:cs typeface="Calibri"/>
              </a:rPr>
              <a:t>No</a:t>
            </a:r>
          </a:p>
        </p:txBody>
      </p:sp>
      <p:sp>
        <p:nvSpPr>
          <p:cNvPr id="21" name="Text Box 5">
            <a:extLst>
              <a:ext uri="{FF2B5EF4-FFF2-40B4-BE49-F238E27FC236}">
                <a16:creationId xmlns:a16="http://schemas.microsoft.com/office/drawing/2014/main" id="{F5520957-5355-2F4A-A6FC-8FE5FAC4B395}"/>
              </a:ext>
            </a:extLst>
          </p:cNvPr>
          <p:cNvSpPr txBox="1">
            <a:spLocks noChangeArrowheads="1"/>
          </p:cNvSpPr>
          <p:nvPr/>
        </p:nvSpPr>
        <p:spPr bwMode="auto">
          <a:xfrm>
            <a:off x="4893323" y="3758268"/>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dirty="0">
                <a:solidFill>
                  <a:srgbClr val="CC0000"/>
                </a:solidFill>
                <a:latin typeface="Calibri"/>
                <a:cs typeface="Calibri"/>
              </a:rPr>
              <a:t>No</a:t>
            </a:r>
          </a:p>
        </p:txBody>
      </p:sp>
    </p:spTree>
    <p:extLst>
      <p:ext uri="{BB962C8B-B14F-4D97-AF65-F5344CB8AC3E}">
        <p14:creationId xmlns:p14="http://schemas.microsoft.com/office/powerpoint/2010/main" val="11664197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6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09" grpId="0"/>
      <p:bldP spid="2" grpId="0" animBg="1"/>
      <p:bldP spid="2" grpId="1" animBg="1"/>
      <p:bldP spid="16" grpId="0" animBg="1"/>
      <p:bldP spid="16" grpId="1" animBg="1"/>
      <p:bldP spid="19"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63491" name="Oval 4"/>
          <p:cNvSpPr>
            <a:spLocks noChangeArrowheads="1"/>
          </p:cNvSpPr>
          <p:nvPr/>
        </p:nvSpPr>
        <p:spPr bwMode="auto">
          <a:xfrm>
            <a:off x="78311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3492" name="Oval 5"/>
          <p:cNvSpPr>
            <a:spLocks noChangeArrowheads="1"/>
          </p:cNvSpPr>
          <p:nvPr/>
        </p:nvSpPr>
        <p:spPr bwMode="auto">
          <a:xfrm>
            <a:off x="8440737" y="4191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3493" name="AutoShape 6"/>
          <p:cNvCxnSpPr>
            <a:cxnSpLocks noChangeShapeType="1"/>
            <a:stCxn id="63491" idx="4"/>
            <a:endCxn id="63492" idx="1"/>
          </p:cNvCxnSpPr>
          <p:nvPr/>
        </p:nvCxnSpPr>
        <p:spPr bwMode="auto">
          <a:xfrm>
            <a:off x="8097837" y="33670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4" name="Oval 7"/>
          <p:cNvSpPr>
            <a:spLocks noChangeArrowheads="1"/>
          </p:cNvSpPr>
          <p:nvPr/>
        </p:nvSpPr>
        <p:spPr bwMode="auto">
          <a:xfrm>
            <a:off x="92789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3495" name="AutoShape 8"/>
          <p:cNvCxnSpPr>
            <a:cxnSpLocks noChangeShapeType="1"/>
            <a:stCxn id="63494" idx="4"/>
            <a:endCxn id="63492" idx="7"/>
          </p:cNvCxnSpPr>
          <p:nvPr/>
        </p:nvCxnSpPr>
        <p:spPr bwMode="auto">
          <a:xfrm flipH="1">
            <a:off x="8896350" y="33670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6" name="Oval 9"/>
          <p:cNvSpPr>
            <a:spLocks noChangeArrowheads="1"/>
          </p:cNvSpPr>
          <p:nvPr/>
        </p:nvSpPr>
        <p:spPr bwMode="auto">
          <a:xfrm>
            <a:off x="7259637" y="41767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endParaRPr lang="en-US" sz="2400" baseline="-25000">
              <a:latin typeface="Times New Roman" pitchFamily="18" charset="0"/>
              <a:cs typeface="Times New Roman" pitchFamily="18" charset="0"/>
            </a:endParaRPr>
          </a:p>
        </p:txBody>
      </p:sp>
      <p:cxnSp>
        <p:nvCxnSpPr>
          <p:cNvPr id="63497" name="AutoShape 10"/>
          <p:cNvCxnSpPr>
            <a:cxnSpLocks noChangeShapeType="1"/>
            <a:stCxn id="63491" idx="4"/>
            <a:endCxn id="63496" idx="0"/>
          </p:cNvCxnSpPr>
          <p:nvPr/>
        </p:nvCxnSpPr>
        <p:spPr bwMode="auto">
          <a:xfrm flipH="1">
            <a:off x="7526337" y="3367088"/>
            <a:ext cx="571500" cy="79533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8" name="Oval 11"/>
          <p:cNvSpPr>
            <a:spLocks noChangeArrowheads="1"/>
          </p:cNvSpPr>
          <p:nvPr/>
        </p:nvSpPr>
        <p:spPr bwMode="auto">
          <a:xfrm>
            <a:off x="7832725" y="1676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p>
        </p:txBody>
      </p:sp>
      <p:cxnSp>
        <p:nvCxnSpPr>
          <p:cNvPr id="63499" name="AutoShape 12"/>
          <p:cNvCxnSpPr>
            <a:cxnSpLocks noChangeShapeType="1"/>
            <a:stCxn id="63498" idx="4"/>
            <a:endCxn id="63491" idx="0"/>
          </p:cNvCxnSpPr>
          <p:nvPr/>
        </p:nvCxnSpPr>
        <p:spPr bwMode="auto">
          <a:xfrm flipH="1">
            <a:off x="8097837" y="2224088"/>
            <a:ext cx="1588" cy="5810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500" name="Oval 13"/>
          <p:cNvSpPr>
            <a:spLocks noChangeArrowheads="1"/>
          </p:cNvSpPr>
          <p:nvPr/>
        </p:nvSpPr>
        <p:spPr bwMode="auto">
          <a:xfrm>
            <a:off x="8440737" y="5562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3501" name="AutoShape 14"/>
          <p:cNvCxnSpPr>
            <a:cxnSpLocks noChangeShapeType="1"/>
            <a:stCxn id="63492" idx="4"/>
            <a:endCxn id="63500" idx="0"/>
          </p:cNvCxnSpPr>
          <p:nvPr/>
        </p:nvCxnSpPr>
        <p:spPr bwMode="auto">
          <a:xfrm>
            <a:off x="8707437" y="4738688"/>
            <a:ext cx="0" cy="8096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1097743" name="Picture 15"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871787" y="2514600"/>
            <a:ext cx="1384300"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4" name="Picture 16" descr="txp_fig"/>
          <p:cNvPicPr>
            <a:picLocks noChangeAspect="1" noChangeArrowheads="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878137" y="3238500"/>
            <a:ext cx="946150"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5" name="Picture 17" descr="txp_fig"/>
          <p:cNvPicPr>
            <a:picLocks noChangeAspect="1" noChangeArrowheads="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859087" y="3860800"/>
            <a:ext cx="131445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6" name="Picture 18" descr="txp_fig"/>
          <p:cNvPicPr>
            <a:picLocks noChangeAspect="1" noChangeArrowheads="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838450" y="4514850"/>
            <a:ext cx="1401762"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7" name="Picture 19" descr="txp_fig"/>
          <p:cNvPicPr>
            <a:picLocks noChangeAspect="1" noChangeArrowheads="1"/>
          </p:cNvPicPr>
          <p:nvPr>
            <p:custDataLst>
              <p:tags r:id="rId5"/>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819400" y="5295900"/>
            <a:ext cx="1735137"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97748" name="Text Box 20"/>
          <p:cNvSpPr txBox="1">
            <a:spLocks noChangeArrowheads="1"/>
          </p:cNvSpPr>
          <p:nvPr/>
        </p:nvSpPr>
        <p:spPr bwMode="auto">
          <a:xfrm>
            <a:off x="4935537" y="2438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49" name="Text Box 21"/>
          <p:cNvSpPr txBox="1">
            <a:spLocks noChangeArrowheads="1"/>
          </p:cNvSpPr>
          <p:nvPr/>
        </p:nvSpPr>
        <p:spPr bwMode="auto">
          <a:xfrm>
            <a:off x="4935537" y="30480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50" name="Text Box 22"/>
          <p:cNvSpPr txBox="1">
            <a:spLocks noChangeArrowheads="1"/>
          </p:cNvSpPr>
          <p:nvPr/>
        </p:nvSpPr>
        <p:spPr bwMode="auto">
          <a:xfrm>
            <a:off x="4935537" y="5105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22" name="Oval 21"/>
          <p:cNvSpPr/>
          <p:nvPr/>
        </p:nvSpPr>
        <p:spPr>
          <a:xfrm>
            <a:off x="8440737" y="41910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440737" y="4198144"/>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440737" y="55626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819163" y="2820353"/>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Box 5">
            <a:extLst>
              <a:ext uri="{FF2B5EF4-FFF2-40B4-BE49-F238E27FC236}">
                <a16:creationId xmlns:a16="http://schemas.microsoft.com/office/drawing/2014/main" id="{4DE41976-50BD-B54F-B9D1-BA9EB484A545}"/>
              </a:ext>
            </a:extLst>
          </p:cNvPr>
          <p:cNvSpPr txBox="1">
            <a:spLocks noChangeArrowheads="1"/>
          </p:cNvSpPr>
          <p:nvPr/>
        </p:nvSpPr>
        <p:spPr bwMode="auto">
          <a:xfrm>
            <a:off x="4976251" y="373128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dirty="0">
                <a:solidFill>
                  <a:srgbClr val="CC0000"/>
                </a:solidFill>
                <a:latin typeface="Calibri"/>
                <a:cs typeface="Calibri"/>
              </a:rPr>
              <a:t>No</a:t>
            </a:r>
          </a:p>
        </p:txBody>
      </p:sp>
      <p:sp>
        <p:nvSpPr>
          <p:cNvPr id="27" name="Text Box 5">
            <a:extLst>
              <a:ext uri="{FF2B5EF4-FFF2-40B4-BE49-F238E27FC236}">
                <a16:creationId xmlns:a16="http://schemas.microsoft.com/office/drawing/2014/main" id="{7E16A26C-BB3F-9C47-8384-F2E2DD5CAC1C}"/>
              </a:ext>
            </a:extLst>
          </p:cNvPr>
          <p:cNvSpPr txBox="1">
            <a:spLocks noChangeArrowheads="1"/>
          </p:cNvSpPr>
          <p:nvPr/>
        </p:nvSpPr>
        <p:spPr bwMode="auto">
          <a:xfrm>
            <a:off x="4943645" y="446279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dirty="0">
                <a:solidFill>
                  <a:srgbClr val="CC0000"/>
                </a:solidFill>
                <a:latin typeface="Calibri"/>
                <a:cs typeface="Calibri"/>
              </a:rPr>
              <a:t>No</a:t>
            </a:r>
          </a:p>
        </p:txBody>
      </p:sp>
    </p:spTree>
    <p:extLst>
      <p:ext uri="{BB962C8B-B14F-4D97-AF65-F5344CB8AC3E}">
        <p14:creationId xmlns:p14="http://schemas.microsoft.com/office/powerpoint/2010/main" val="10505922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77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77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9774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77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977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97746"/>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97747"/>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2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97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748" grpId="0"/>
      <p:bldP spid="1097749" grpId="0"/>
      <p:bldP spid="1097750" grpId="0"/>
      <p:bldP spid="22" grpId="0" animBg="1"/>
      <p:bldP spid="22" grpId="1" animBg="1"/>
      <p:bldP spid="23" grpId="0" animBg="1"/>
      <p:bldP spid="23" grpId="1" animBg="1"/>
      <p:bldP spid="23" grpId="2" animBg="1"/>
      <p:bldP spid="24" grpId="0" animBg="1"/>
      <p:bldP spid="24" grpId="1" animBg="1"/>
      <p:bldP spid="25" grpId="0" animBg="1"/>
      <p:bldP spid="26" grpId="0"/>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ea typeface="ＭＳ Ｐゴシック" pitchFamily="34" charset="-128"/>
              </a:rPr>
              <a:t>Structure Implications</a:t>
            </a:r>
          </a:p>
        </p:txBody>
      </p:sp>
      <p:sp>
        <p:nvSpPr>
          <p:cNvPr id="25603" name="Content Placeholder 2"/>
          <p:cNvSpPr>
            <a:spLocks noGrp="1"/>
          </p:cNvSpPr>
          <p:nvPr>
            <p:ph idx="1"/>
          </p:nvPr>
        </p:nvSpPr>
        <p:spPr>
          <a:xfrm>
            <a:off x="406400" y="1397001"/>
            <a:ext cx="6375400" cy="4729164"/>
          </a:xfrm>
        </p:spPr>
        <p:txBody>
          <a:bodyPr/>
          <a:lstStyle/>
          <a:p>
            <a:r>
              <a:rPr lang="en-US" sz="2400" dirty="0">
                <a:ea typeface="ＭＳ Ｐゴシック" pitchFamily="34" charset="-128"/>
              </a:rPr>
              <a:t>Given a Bayes net structure, can run d-separation algorithm to build a complete list of conditional independences that are necessarily true of the form</a:t>
            </a:r>
          </a:p>
          <a:p>
            <a:endParaRPr lang="en-US" sz="2400" dirty="0">
              <a:ea typeface="ＭＳ Ｐゴシック" pitchFamily="34" charset="-128"/>
            </a:endParaRPr>
          </a:p>
          <a:p>
            <a:endParaRPr lang="en-US" sz="2400" dirty="0">
              <a:ea typeface="ＭＳ Ｐゴシック" pitchFamily="34" charset="-128"/>
            </a:endParaRPr>
          </a:p>
          <a:p>
            <a:endParaRPr lang="en-US" sz="2400" dirty="0">
              <a:ea typeface="ＭＳ Ｐゴシック" pitchFamily="34" charset="-128"/>
            </a:endParaRPr>
          </a:p>
          <a:p>
            <a:endParaRPr lang="en-US" sz="2400" dirty="0">
              <a:ea typeface="ＭＳ Ｐゴシック" pitchFamily="34" charset="-128"/>
            </a:endParaRPr>
          </a:p>
          <a:p>
            <a:r>
              <a:rPr lang="en-US" sz="2400" dirty="0">
                <a:ea typeface="ＭＳ Ｐゴシック" pitchFamily="34" charset="-128"/>
              </a:rPr>
              <a:t>This list determines the set of probability distributions that can be represented </a:t>
            </a:r>
          </a:p>
          <a:p>
            <a:endParaRPr lang="en-US" sz="2400"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pPr marL="457200" lvl="1" indent="0">
              <a:buFont typeface="Wingdings" pitchFamily="2" charset="2"/>
              <a:buNone/>
            </a:pPr>
            <a:endParaRPr lang="en-US" dirty="0">
              <a:ea typeface="ＭＳ Ｐゴシック" pitchFamily="34" charset="-128"/>
            </a:endParaRPr>
          </a:p>
        </p:txBody>
      </p:sp>
      <p:pic>
        <p:nvPicPr>
          <p:cNvPr id="2560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403600"/>
            <a:ext cx="47625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447800"/>
            <a:ext cx="5150759" cy="4275129"/>
          </a:xfrm>
          <a:prstGeom prst="rect">
            <a:avLst/>
          </a:prstGeom>
        </p:spPr>
      </p:pic>
    </p:spTree>
    <p:extLst>
      <p:ext uri="{BB962C8B-B14F-4D97-AF65-F5344CB8AC3E}">
        <p14:creationId xmlns:p14="http://schemas.microsoft.com/office/powerpoint/2010/main" val="34201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dirty="0" err="1">
                <a:latin typeface="Calibri"/>
                <a:cs typeface="Calibri"/>
              </a:rPr>
              <a:t>Abbeel</a:t>
            </a:r>
            <a:r>
              <a:rPr lang="en-US" sz="2400" dirty="0">
                <a:latin typeface="Calibri"/>
                <a:cs typeface="Calibri"/>
              </a:rPr>
              <a:t>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
        <p:nvSpPr>
          <p:cNvPr id="6" name="Rectangle 2"/>
          <p:cNvSpPr txBox="1">
            <a:spLocks noChangeArrowheads="1"/>
          </p:cNvSpPr>
          <p:nvPr/>
        </p:nvSpPr>
        <p:spPr bwMode="auto">
          <a:xfrm>
            <a:off x="220088" y="1470157"/>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Bayes’ Nets – Wrap Up</a:t>
            </a:r>
            <a:endParaRPr lang="en-US" sz="2800" kern="0" dirty="0"/>
          </a:p>
        </p:txBody>
      </p:sp>
      <p:sp>
        <p:nvSpPr>
          <p:cNvPr id="9" name="TextBox 8"/>
          <p:cNvSpPr txBox="1"/>
          <p:nvPr/>
        </p:nvSpPr>
        <p:spPr>
          <a:xfrm>
            <a:off x="1108292" y="3271722"/>
            <a:ext cx="5614992" cy="1200329"/>
          </a:xfrm>
          <a:prstGeom prst="rect">
            <a:avLst/>
          </a:prstGeom>
          <a:noFill/>
        </p:spPr>
        <p:txBody>
          <a:bodyPr wrap="square" rtlCol="0">
            <a:spAutoFit/>
          </a:bodyPr>
          <a:lstStyle/>
          <a:p>
            <a:pPr algn="ctr"/>
            <a:r>
              <a:rPr lang="en-US" sz="2400" dirty="0">
                <a:solidFill>
                  <a:srgbClr val="FF0000"/>
                </a:solidFill>
              </a:rPr>
              <a:t>Read AIMA </a:t>
            </a:r>
            <a:br>
              <a:rPr lang="en-US" sz="2400" dirty="0">
                <a:solidFill>
                  <a:srgbClr val="FF0000"/>
                </a:solidFill>
              </a:rPr>
            </a:br>
            <a:r>
              <a:rPr lang="en-US" sz="2400" dirty="0">
                <a:solidFill>
                  <a:srgbClr val="FF0000"/>
                </a:solidFill>
              </a:rPr>
              <a:t>Chapter 13 “Probabilistic Reasoning” (Sections 13.1, 13.2 </a:t>
            </a:r>
            <a:r>
              <a:rPr lang="en-US" sz="2400">
                <a:solidFill>
                  <a:srgbClr val="FF0000"/>
                </a:solidFill>
              </a:rPr>
              <a:t>and 13.3)</a:t>
            </a:r>
            <a:endParaRPr lang="en-US" sz="2400" dirty="0"/>
          </a:p>
        </p:txBody>
      </p:sp>
      <p:pic>
        <p:nvPicPr>
          <p:cNvPr id="10" name="Picture 4" descr="Russell &amp; Norvig, Artificial Intelligence: A Modern Approach, 4th Edition |  Pearson">
            <a:extLst>
              <a:ext uri="{FF2B5EF4-FFF2-40B4-BE49-F238E27FC236}">
                <a16:creationId xmlns:a16="http://schemas.microsoft.com/office/drawing/2014/main" id="{372A344E-D373-C94A-9734-A3A887639F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96300" y="240269"/>
            <a:ext cx="4287408" cy="542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593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latin typeface="Calibri"/>
                <a:ea typeface="ＭＳ Ｐゴシック" pitchFamily="34" charset="-128"/>
                <a:cs typeface="Calibri"/>
              </a:rPr>
              <a:t>Computing All Independences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01" y="1759560"/>
            <a:ext cx="5714899" cy="4107839"/>
          </a:xfrm>
          <a:prstGeom prst="rect">
            <a:avLst/>
          </a:prstGeom>
        </p:spPr>
      </p:pic>
      <p:grpSp>
        <p:nvGrpSpPr>
          <p:cNvPr id="15" name="Group 17"/>
          <p:cNvGrpSpPr>
            <a:grpSpLocks/>
          </p:cNvGrpSpPr>
          <p:nvPr/>
        </p:nvGrpSpPr>
        <p:grpSpPr bwMode="auto">
          <a:xfrm>
            <a:off x="6629400" y="1219200"/>
            <a:ext cx="1428750" cy="1143000"/>
            <a:chOff x="4272" y="1152"/>
            <a:chExt cx="1200" cy="1008"/>
          </a:xfrm>
        </p:grpSpPr>
        <p:sp>
          <p:nvSpPr>
            <p:cNvPr id="16"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X</a:t>
              </a:r>
            </a:p>
          </p:txBody>
        </p:sp>
        <p:sp>
          <p:nvSpPr>
            <p:cNvPr id="17"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18"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19" name="AutoShape 15"/>
            <p:cNvCxnSpPr>
              <a:cxnSpLocks noChangeShapeType="1"/>
              <a:stCxn id="17" idx="3"/>
              <a:endCxn id="16"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20" name="AutoShape 16"/>
            <p:cNvCxnSpPr>
              <a:cxnSpLocks noChangeShapeType="1"/>
              <a:stCxn id="17" idx="5"/>
              <a:endCxn id="18"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21" name="Group 17"/>
          <p:cNvGrpSpPr>
            <a:grpSpLocks/>
          </p:cNvGrpSpPr>
          <p:nvPr/>
        </p:nvGrpSpPr>
        <p:grpSpPr bwMode="auto">
          <a:xfrm>
            <a:off x="6705600" y="2514600"/>
            <a:ext cx="1402080" cy="1219200"/>
            <a:chOff x="4272" y="1152"/>
            <a:chExt cx="1200" cy="1008"/>
          </a:xfrm>
        </p:grpSpPr>
        <p:sp>
          <p:nvSpPr>
            <p:cNvPr id="2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2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25" name="AutoShape 15"/>
            <p:cNvCxnSpPr>
              <a:cxnSpLocks noChangeShapeType="1"/>
              <a:stCxn id="23" idx="3"/>
              <a:endCxn id="2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26" name="AutoShape 16"/>
            <p:cNvCxnSpPr>
              <a:cxnSpLocks noChangeShapeType="1"/>
              <a:stCxn id="23" idx="5"/>
              <a:endCxn id="2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27" name="Group 31"/>
          <p:cNvGrpSpPr>
            <a:grpSpLocks/>
          </p:cNvGrpSpPr>
          <p:nvPr/>
        </p:nvGrpSpPr>
        <p:grpSpPr bwMode="auto">
          <a:xfrm>
            <a:off x="6705600" y="3962400"/>
            <a:ext cx="1447800" cy="1273629"/>
            <a:chOff x="3089" y="3828"/>
            <a:chExt cx="665" cy="585"/>
          </a:xfrm>
        </p:grpSpPr>
        <p:sp>
          <p:nvSpPr>
            <p:cNvPr id="28"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9" name="Oval 26"/>
            <p:cNvSpPr>
              <a:spLocks noChangeArrowheads="1"/>
            </p:cNvSpPr>
            <p:nvPr/>
          </p:nvSpPr>
          <p:spPr bwMode="auto">
            <a:xfrm>
              <a:off x="3339" y="419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30"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31" name="AutoShape 28"/>
            <p:cNvCxnSpPr>
              <a:cxnSpLocks noChangeShapeType="1"/>
              <a:stCxn id="28" idx="4"/>
              <a:endCxn id="29" idx="1"/>
            </p:cNvCxnSpPr>
            <p:nvPr/>
          </p:nvCxnSpPr>
          <p:spPr bwMode="auto">
            <a:xfrm>
              <a:off x="3198" y="4046"/>
              <a:ext cx="173" cy="181"/>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32" name="AutoShape 29"/>
            <p:cNvCxnSpPr>
              <a:cxnSpLocks noChangeShapeType="1"/>
              <a:stCxn id="29" idx="7"/>
              <a:endCxn id="30" idx="4"/>
            </p:cNvCxnSpPr>
            <p:nvPr/>
          </p:nvCxnSpPr>
          <p:spPr bwMode="auto">
            <a:xfrm flipV="1">
              <a:off x="3524" y="4046"/>
              <a:ext cx="121" cy="181"/>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grpSp>
        <p:nvGrpSpPr>
          <p:cNvPr id="43" name="Group 31"/>
          <p:cNvGrpSpPr>
            <a:grpSpLocks/>
          </p:cNvGrpSpPr>
          <p:nvPr/>
        </p:nvGrpSpPr>
        <p:grpSpPr bwMode="auto">
          <a:xfrm>
            <a:off x="6781800" y="5410200"/>
            <a:ext cx="1447800" cy="1243149"/>
            <a:chOff x="3089" y="3475"/>
            <a:chExt cx="665" cy="571"/>
          </a:xfrm>
        </p:grpSpPr>
        <p:sp>
          <p:nvSpPr>
            <p:cNvPr id="44"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45"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46"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47" name="AutoShape 28"/>
            <p:cNvCxnSpPr>
              <a:cxnSpLocks noChangeShapeType="1"/>
              <a:stCxn id="45" idx="3"/>
              <a:endCxn id="44"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48" name="AutoShape 29"/>
            <p:cNvCxnSpPr>
              <a:cxnSpLocks noChangeShapeType="1"/>
              <a:stCxn id="45" idx="5"/>
              <a:endCxn id="46"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49" name="AutoShape 30"/>
            <p:cNvCxnSpPr>
              <a:cxnSpLocks noChangeShapeType="1"/>
              <a:stCxn id="44" idx="6"/>
              <a:endCxn id="46"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613789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p:cNvSpPr txBox="1">
            <a:spLocks noChangeArrowheads="1"/>
          </p:cNvSpPr>
          <p:nvPr/>
        </p:nvSpPr>
        <p:spPr bwMode="auto">
          <a:xfrm>
            <a:off x="6400800" y="1447800"/>
            <a:ext cx="5410200" cy="452596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800" dirty="0">
                <a:latin typeface="Calibri"/>
                <a:ea typeface="ＭＳ Ｐゴシック" pitchFamily="34" charset="-128"/>
                <a:cs typeface="Calibri"/>
              </a:rPr>
              <a:t>Examples:</a:t>
            </a:r>
          </a:p>
          <a:p>
            <a:pPr lvl="8">
              <a:lnSpc>
                <a:spcPct val="90000"/>
              </a:lnSpc>
            </a:pPr>
            <a:endParaRPr lang="en-US" sz="1000" dirty="0">
              <a:latin typeface="Calibri"/>
              <a:cs typeface="Calibri"/>
            </a:endParaRPr>
          </a:p>
          <a:p>
            <a:pPr lvl="1">
              <a:lnSpc>
                <a:spcPct val="90000"/>
              </a:lnSpc>
            </a:pPr>
            <a:r>
              <a:rPr lang="en-US" sz="2400" dirty="0">
                <a:latin typeface="Calibri"/>
                <a:cs typeface="Calibri"/>
              </a:rPr>
              <a:t>Posterior probability</a:t>
            </a: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a:p>
            <a:pPr lvl="1">
              <a:lnSpc>
                <a:spcPct val="90000"/>
              </a:lnSpc>
            </a:pPr>
            <a:r>
              <a:rPr lang="en-US" sz="2400" dirty="0">
                <a:latin typeface="Calibri"/>
                <a:cs typeface="Calibri"/>
              </a:rPr>
              <a:t>Most likely explanation:</a:t>
            </a: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p:txBody>
      </p:sp>
      <p:sp>
        <p:nvSpPr>
          <p:cNvPr id="19457" name="Rectangle 2"/>
          <p:cNvSpPr>
            <a:spLocks noGrp="1" noChangeArrowheads="1"/>
          </p:cNvSpPr>
          <p:nvPr>
            <p:ph type="title"/>
          </p:nvPr>
        </p:nvSpPr>
        <p:spPr/>
        <p:txBody>
          <a:bodyPr/>
          <a:lstStyle/>
          <a:p>
            <a:r>
              <a:rPr lang="en-US">
                <a:latin typeface="Calibri"/>
                <a:ea typeface="ＭＳ Ｐゴシック" pitchFamily="34" charset="-128"/>
                <a:cs typeface="Calibri"/>
              </a:rPr>
              <a:t>Inference</a:t>
            </a:r>
          </a:p>
        </p:txBody>
      </p:sp>
      <p:sp>
        <p:nvSpPr>
          <p:cNvPr id="19458" name="Rectangle 3"/>
          <p:cNvSpPr>
            <a:spLocks noGrp="1" noChangeArrowheads="1"/>
          </p:cNvSpPr>
          <p:nvPr>
            <p:ph idx="1"/>
          </p:nvPr>
        </p:nvSpPr>
        <p:spPr>
          <a:xfrm>
            <a:off x="457200" y="1447800"/>
            <a:ext cx="5410200" cy="4525963"/>
          </a:xfrm>
        </p:spPr>
        <p:txBody>
          <a:bodyPr/>
          <a:lstStyle/>
          <a:p>
            <a:pPr>
              <a:lnSpc>
                <a:spcPct val="90000"/>
              </a:lnSpc>
            </a:pPr>
            <a:r>
              <a:rPr lang="en-US" sz="2800" dirty="0">
                <a:latin typeface="Calibri"/>
                <a:ea typeface="ＭＳ Ｐゴシック" pitchFamily="34" charset="-128"/>
                <a:cs typeface="Calibri"/>
              </a:rPr>
              <a:t>Inference: calculating some useful quantity from a joint probability distribution</a:t>
            </a:r>
          </a:p>
          <a:p>
            <a:pPr lvl="8">
              <a:lnSpc>
                <a:spcPct val="90000"/>
              </a:lnSpc>
            </a:pPr>
            <a:endParaRPr lang="en-US" sz="1600" dirty="0">
              <a:latin typeface="Calibri"/>
              <a:ea typeface="ＭＳ Ｐゴシック" pitchFamily="34" charset="-128"/>
              <a:cs typeface="Calibri"/>
            </a:endParaRPr>
          </a:p>
          <a:p>
            <a:pPr lvl="1">
              <a:lnSpc>
                <a:spcPct val="90000"/>
              </a:lnSpc>
            </a:pPr>
            <a:endParaRPr lang="en-US" sz="2400" dirty="0">
              <a:latin typeface="Calibri"/>
              <a:ea typeface="ＭＳ Ｐゴシック" pitchFamily="34" charset="-128"/>
              <a:cs typeface="Calibri"/>
            </a:endParaRPr>
          </a:p>
          <a:p>
            <a:pPr lvl="1">
              <a:lnSpc>
                <a:spcPct val="90000"/>
              </a:lnSpc>
            </a:pPr>
            <a:endParaRPr lang="en-US" sz="2400" dirty="0">
              <a:latin typeface="Calibri"/>
              <a:ea typeface="ＭＳ Ｐゴシック" pitchFamily="34" charset="-128"/>
              <a:cs typeface="Calibri"/>
            </a:endParaRPr>
          </a:p>
        </p:txBody>
      </p:sp>
      <p:pic>
        <p:nvPicPr>
          <p:cNvPr id="19459" name="Picture 15"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7239000" y="2667000"/>
            <a:ext cx="3733800" cy="333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60" name="Picture 16"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239000" y="3886200"/>
            <a:ext cx="4413250" cy="34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800" y="4367513"/>
            <a:ext cx="10285809" cy="2477165"/>
          </a:xfrm>
          <a:prstGeom prst="rect">
            <a:avLst/>
          </a:prstGeom>
        </p:spPr>
      </p:pic>
    </p:spTree>
    <p:extLst>
      <p:ext uri="{BB962C8B-B14F-4D97-AF65-F5344CB8AC3E}">
        <p14:creationId xmlns:p14="http://schemas.microsoft.com/office/powerpoint/2010/main" val="109758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4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a:latin typeface="Calibri"/>
                <a:cs typeface="Calibri"/>
              </a:rPr>
              <a:t>Inference by Enumeration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a:latin typeface="Calibri"/>
                <a:cs typeface="Calibri"/>
              </a:rPr>
              <a:t>General case:</a:t>
            </a:r>
          </a:p>
          <a:p>
            <a:pPr lvl="1" eaLnBrk="1" hangingPunct="1">
              <a:lnSpc>
                <a:spcPct val="80000"/>
              </a:lnSpc>
            </a:pPr>
            <a:r>
              <a:rPr lang="en-US" sz="1800" dirty="0">
                <a:latin typeface="Calibri"/>
                <a:cs typeface="Calibri"/>
              </a:rPr>
              <a:t>Evidence variables: </a:t>
            </a:r>
          </a:p>
          <a:p>
            <a:pPr lvl="1" eaLnBrk="1" hangingPunct="1">
              <a:lnSpc>
                <a:spcPct val="80000"/>
              </a:lnSpc>
            </a:pPr>
            <a:r>
              <a:rPr lang="en-US" sz="1800" dirty="0">
                <a:latin typeface="Calibri"/>
                <a:cs typeface="Calibri"/>
              </a:rPr>
              <a:t>Query* variable:</a:t>
            </a:r>
          </a:p>
          <a:p>
            <a:pPr lvl="1" eaLnBrk="1" hangingPunct="1">
              <a:lnSpc>
                <a:spcPct val="80000"/>
              </a:lnSpc>
            </a:pPr>
            <a:r>
              <a:rPr lang="en-US" sz="1800" dirty="0">
                <a:latin typeface="Calibri"/>
                <a:cs typeface="Calibri"/>
              </a:rPr>
              <a:t>Hidden variables:</a:t>
            </a:r>
          </a:p>
          <a:p>
            <a:pPr lvl="1" eaLnBrk="1" hangingPunct="1">
              <a:lnSpc>
                <a:spcPct val="80000"/>
              </a:lnSpc>
            </a:pPr>
            <a:endParaRPr lang="en-US" sz="1600" dirty="0">
              <a:latin typeface="Calibri"/>
              <a:cs typeface="Calibri"/>
            </a:endParaRPr>
          </a:p>
          <a:p>
            <a:pPr lvl="1" eaLnBrk="1" hangingPunct="1">
              <a:lnSpc>
                <a:spcPct val="80000"/>
              </a:lnSpc>
            </a:pPr>
            <a:endParaRPr lang="en-US" sz="1600" dirty="0">
              <a:latin typeface="Calibri"/>
              <a:cs typeface="Calibri"/>
            </a:endParaRPr>
          </a:p>
        </p:txBody>
      </p:sp>
      <p:pic>
        <p:nvPicPr>
          <p:cNvPr id="18436" name="Picture 5" descr="txp_fig"/>
          <p:cNvPicPr>
            <a:picLocks noChangeAspect="1" noChangeArrowheads="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9">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pic>
        <p:nvPicPr>
          <p:cNvPr id="1044501" name="Picture 21" descr="txp_fig"/>
          <p:cNvPicPr>
            <a:picLocks noChangeAspect="1"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a:cs typeface="Calibri"/>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a:cs typeface="Calibri"/>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We want:</a:t>
            </a:r>
          </a:p>
          <a:p>
            <a:pPr lvl="1">
              <a:lnSpc>
                <a:spcPct val="80000"/>
              </a:lnSpc>
            </a:pPr>
            <a:endParaRPr lang="en-US" sz="1600" dirty="0">
              <a:latin typeface="Calibri"/>
              <a:cs typeface="Calibri"/>
            </a:endParaRPr>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3: Normalize</a:t>
            </a:r>
          </a:p>
          <a:p>
            <a:pPr>
              <a:lnSpc>
                <a:spcPct val="80000"/>
              </a:lnSpc>
            </a:pPr>
            <a:endParaRPr lang="en-US" sz="2000" dirty="0">
              <a:latin typeface="Calibri"/>
              <a:cs typeface="Calibri"/>
            </a:endParaRP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 name="Picture 9" descr="latex-image-1.pdf"/>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Tree>
    <p:extLst>
      <p:ext uri="{BB962C8B-B14F-4D97-AF65-F5344CB8AC3E}">
        <p14:creationId xmlns:p14="http://schemas.microsoft.com/office/powerpoint/2010/main" val="20385457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4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5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0" grpId="0" animBg="1"/>
      <p:bldP spid="18447" grpId="0"/>
      <p:bldP spid="17" grpId="0"/>
      <p:bldP spid="18"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dirty="0">
                <a:latin typeface="Calibri"/>
                <a:ea typeface="ＭＳ Ｐゴシック" pitchFamily="34" charset="-128"/>
                <a:cs typeface="Calibri"/>
              </a:rPr>
              <a:t>Inference by Enumeration in Bayes’ Net</a:t>
            </a:r>
          </a:p>
        </p:txBody>
      </p:sp>
      <p:sp>
        <p:nvSpPr>
          <p:cNvPr id="20482" name="Rectangle 3"/>
          <p:cNvSpPr>
            <a:spLocks noGrp="1" noChangeArrowheads="1"/>
          </p:cNvSpPr>
          <p:nvPr>
            <p:ph idx="1"/>
          </p:nvPr>
        </p:nvSpPr>
        <p:spPr>
          <a:xfrm>
            <a:off x="304800" y="1219200"/>
            <a:ext cx="7391400" cy="4729164"/>
          </a:xfrm>
        </p:spPr>
        <p:txBody>
          <a:bodyPr/>
          <a:lstStyle/>
          <a:p>
            <a:r>
              <a:rPr lang="en-US" sz="2400" dirty="0">
                <a:latin typeface="Calibri"/>
                <a:ea typeface="ＭＳ Ｐゴシック" pitchFamily="34" charset="-128"/>
                <a:cs typeface="Calibri"/>
              </a:rPr>
              <a:t>Given unlimited time, inference in BNs is easy</a:t>
            </a:r>
          </a:p>
          <a:p>
            <a:pPr lvl="7"/>
            <a:endParaRPr lang="en-US" sz="500" dirty="0">
              <a:latin typeface="Calibri"/>
              <a:ea typeface="ＭＳ Ｐゴシック" pitchFamily="34" charset="-128"/>
              <a:cs typeface="Calibri"/>
            </a:endParaRPr>
          </a:p>
          <a:p>
            <a:r>
              <a:rPr lang="en-US" sz="2400" dirty="0">
                <a:latin typeface="Calibri"/>
                <a:ea typeface="ＭＳ Ｐゴシック" pitchFamily="34" charset="-128"/>
                <a:cs typeface="Calibri"/>
              </a:rPr>
              <a:t>Reminder of inference by enumeration by example:</a:t>
            </a:r>
          </a:p>
        </p:txBody>
      </p:sp>
      <p:sp>
        <p:nvSpPr>
          <p:cNvPr id="19" name="Oval 4"/>
          <p:cNvSpPr>
            <a:spLocks noChangeArrowheads="1"/>
          </p:cNvSpPr>
          <p:nvPr/>
        </p:nvSpPr>
        <p:spPr bwMode="auto">
          <a:xfrm>
            <a:off x="8360174"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B</a:t>
            </a:r>
            <a:endParaRPr lang="en-US" sz="2800" baseline="-25000" dirty="0">
              <a:latin typeface="Calibri"/>
              <a:cs typeface="Calibri"/>
            </a:endParaRPr>
          </a:p>
        </p:txBody>
      </p:sp>
      <p:sp>
        <p:nvSpPr>
          <p:cNvPr id="20" name="Oval 4"/>
          <p:cNvSpPr>
            <a:spLocks noChangeArrowheads="1"/>
          </p:cNvSpPr>
          <p:nvPr/>
        </p:nvSpPr>
        <p:spPr bwMode="auto">
          <a:xfrm>
            <a:off x="10468306"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E</a:t>
            </a:r>
            <a:endParaRPr lang="en-US" sz="2800" baseline="-25000" dirty="0">
              <a:latin typeface="Calibri"/>
              <a:cs typeface="Calibri"/>
            </a:endParaRPr>
          </a:p>
        </p:txBody>
      </p:sp>
      <p:sp>
        <p:nvSpPr>
          <p:cNvPr id="21" name="Oval 4"/>
          <p:cNvSpPr>
            <a:spLocks noChangeArrowheads="1"/>
          </p:cNvSpPr>
          <p:nvPr/>
        </p:nvSpPr>
        <p:spPr bwMode="auto">
          <a:xfrm>
            <a:off x="9457653" y="2415866"/>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A</a:t>
            </a:r>
            <a:endParaRPr lang="en-US" sz="2800" baseline="-25000" dirty="0">
              <a:latin typeface="Calibri"/>
              <a:cs typeface="Calibri"/>
            </a:endParaRPr>
          </a:p>
        </p:txBody>
      </p:sp>
      <p:sp>
        <p:nvSpPr>
          <p:cNvPr id="22" name="Oval 4"/>
          <p:cNvSpPr>
            <a:spLocks noChangeArrowheads="1"/>
          </p:cNvSpPr>
          <p:nvPr/>
        </p:nvSpPr>
        <p:spPr bwMode="auto">
          <a:xfrm>
            <a:off x="10583206"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M</a:t>
            </a:r>
            <a:endParaRPr lang="en-US" sz="2800" baseline="-25000" dirty="0">
              <a:latin typeface="Calibri"/>
              <a:cs typeface="Calibri"/>
            </a:endParaRPr>
          </a:p>
        </p:txBody>
      </p:sp>
      <p:sp>
        <p:nvSpPr>
          <p:cNvPr id="23" name="Oval 4"/>
          <p:cNvSpPr>
            <a:spLocks noChangeArrowheads="1"/>
          </p:cNvSpPr>
          <p:nvPr/>
        </p:nvSpPr>
        <p:spPr bwMode="auto">
          <a:xfrm>
            <a:off x="8527913"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J</a:t>
            </a:r>
            <a:endParaRPr lang="en-US" sz="2800" baseline="-25000" dirty="0">
              <a:latin typeface="Calibri"/>
              <a:cs typeface="Calibri"/>
            </a:endParaRPr>
          </a:p>
        </p:txBody>
      </p:sp>
      <p:cxnSp>
        <p:nvCxnSpPr>
          <p:cNvPr id="24" name="AutoShape 6"/>
          <p:cNvCxnSpPr>
            <a:cxnSpLocks noChangeShapeType="1"/>
            <a:endCxn id="22" idx="1"/>
          </p:cNvCxnSpPr>
          <p:nvPr/>
        </p:nvCxnSpPr>
        <p:spPr bwMode="auto">
          <a:xfrm>
            <a:off x="10111369" y="3072138"/>
            <a:ext cx="583429" cy="7101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5" name="AutoShape 6"/>
          <p:cNvCxnSpPr>
            <a:cxnSpLocks noChangeShapeType="1"/>
            <a:endCxn id="23" idx="7"/>
          </p:cNvCxnSpPr>
          <p:nvPr/>
        </p:nvCxnSpPr>
        <p:spPr bwMode="auto">
          <a:xfrm flipH="1">
            <a:off x="9178321" y="3072138"/>
            <a:ext cx="394232" cy="7101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6" name="AutoShape 6"/>
          <p:cNvCxnSpPr>
            <a:cxnSpLocks noChangeShapeType="1"/>
            <a:stCxn id="20" idx="3"/>
            <a:endCxn id="21" idx="7"/>
          </p:cNvCxnSpPr>
          <p:nvPr/>
        </p:nvCxnSpPr>
        <p:spPr bwMode="auto">
          <a:xfrm flipH="1">
            <a:off x="10108061" y="1954407"/>
            <a:ext cx="471837" cy="57305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7" name="AutoShape 6"/>
          <p:cNvCxnSpPr>
            <a:cxnSpLocks noChangeShapeType="1"/>
            <a:stCxn id="19" idx="5"/>
            <a:endCxn id="21" idx="1"/>
          </p:cNvCxnSpPr>
          <p:nvPr/>
        </p:nvCxnSpPr>
        <p:spPr bwMode="auto">
          <a:xfrm>
            <a:off x="9010582" y="1954407"/>
            <a:ext cx="558663" cy="57305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514600"/>
            <a:ext cx="2362200" cy="370345"/>
          </a:xfrm>
          <a:prstGeom prst="rect">
            <a:avLst/>
          </a:prstGeom>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2438400"/>
            <a:ext cx="3048000" cy="407133"/>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3352800"/>
            <a:ext cx="3390249" cy="726482"/>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600" y="4419600"/>
            <a:ext cx="6324600" cy="765759"/>
          </a:xfrm>
          <a:prstGeom prst="rect">
            <a:avLst/>
          </a:prstGeom>
        </p:spPr>
      </p:pic>
      <p:pic>
        <p:nvPicPr>
          <p:cNvPr id="8" name="Picture 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486400"/>
            <a:ext cx="12192000" cy="708928"/>
          </a:xfrm>
          <a:prstGeom prst="rect">
            <a:avLst/>
          </a:prstGeom>
        </p:spPr>
      </p:pic>
    </p:spTree>
    <p:extLst>
      <p:ext uri="{BB962C8B-B14F-4D97-AF65-F5344CB8AC3E}">
        <p14:creationId xmlns:p14="http://schemas.microsoft.com/office/powerpoint/2010/main" val="211573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latin typeface="Calibri"/>
                <a:ea typeface="ＭＳ Ｐゴシック" pitchFamily="34" charset="-128"/>
                <a:cs typeface="Calibri"/>
              </a:rPr>
              <a:t>Inference by Enumeration?</a:t>
            </a:r>
          </a:p>
        </p:txBody>
      </p:sp>
      <p:pic>
        <p:nvPicPr>
          <p:cNvPr id="2253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1600200"/>
            <a:ext cx="6380163" cy="421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6019800"/>
            <a:ext cx="7162800" cy="469900"/>
          </a:xfrm>
          <a:prstGeom prst="rect">
            <a:avLst/>
          </a:prstGeom>
        </p:spPr>
      </p:pic>
    </p:spTree>
    <p:extLst>
      <p:ext uri="{BB962C8B-B14F-4D97-AF65-F5344CB8AC3E}">
        <p14:creationId xmlns:p14="http://schemas.microsoft.com/office/powerpoint/2010/main" val="1590816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dirty="0">
                <a:latin typeface="Calibri"/>
                <a:ea typeface="ＭＳ Ｐゴシック" pitchFamily="34" charset="-128"/>
                <a:cs typeface="Calibri"/>
              </a:rPr>
              <a:t>Inference by Enumeration vs. Variable Elimination</a:t>
            </a:r>
          </a:p>
        </p:txBody>
      </p:sp>
      <p:sp>
        <p:nvSpPr>
          <p:cNvPr id="23554" name="Content Placeholder 2"/>
          <p:cNvSpPr>
            <a:spLocks noGrp="1"/>
          </p:cNvSpPr>
          <p:nvPr>
            <p:ph idx="1"/>
          </p:nvPr>
        </p:nvSpPr>
        <p:spPr>
          <a:xfrm>
            <a:off x="76200" y="1219200"/>
            <a:ext cx="11506200" cy="1295400"/>
          </a:xfrm>
        </p:spPr>
        <p:txBody>
          <a:bodyPr/>
          <a:lstStyle/>
          <a:p>
            <a:r>
              <a:rPr lang="en-US" sz="2400" dirty="0">
                <a:latin typeface="Calibri"/>
                <a:ea typeface="ＭＳ Ｐゴシック" pitchFamily="34" charset="-128"/>
                <a:cs typeface="Calibri"/>
              </a:rPr>
              <a:t>Why is inference by enumeration so slow?</a:t>
            </a:r>
          </a:p>
          <a:p>
            <a:pPr lvl="1"/>
            <a:r>
              <a:rPr lang="en-US" sz="2000" dirty="0">
                <a:latin typeface="Calibri"/>
                <a:ea typeface="ＭＳ Ｐゴシック" pitchFamily="34" charset="-128"/>
                <a:cs typeface="Calibri"/>
              </a:rPr>
              <a:t>You join up the whole joint distribution before you sum out the hidden variables</a:t>
            </a:r>
          </a:p>
          <a:p>
            <a:pPr lvl="1"/>
            <a:endParaRPr lang="en-US" sz="2000" dirty="0">
              <a:latin typeface="Calibri"/>
              <a:ea typeface="ＭＳ Ｐゴシック" pitchFamily="34" charset="-128"/>
              <a:cs typeface="Calibri"/>
            </a:endParaRPr>
          </a:p>
          <a:p>
            <a:r>
              <a:rPr lang="en-US" sz="2400" dirty="0">
                <a:latin typeface="Calibri"/>
                <a:ea typeface="ＭＳ Ｐゴシック" pitchFamily="34" charset="-128"/>
                <a:cs typeface="Calibri"/>
              </a:rPr>
              <a:t>Advanced technique: Variable Elimination</a:t>
            </a:r>
          </a:p>
          <a:p>
            <a:pPr lvl="1"/>
            <a:r>
              <a:rPr lang="en-US" sz="2000" dirty="0">
                <a:latin typeface="Calibri"/>
                <a:ea typeface="ＭＳ Ｐゴシック" pitchFamily="34" charset="-128"/>
                <a:cs typeface="Calibri"/>
              </a:rPr>
              <a:t>Interleave joining and marginalizing </a:t>
            </a:r>
          </a:p>
          <a:p>
            <a:pPr lvl="1"/>
            <a:r>
              <a:rPr lang="en-US" sz="2000" dirty="0">
                <a:latin typeface="Calibri"/>
                <a:cs typeface="Calibri"/>
              </a:rPr>
              <a:t>Still NP-hard, but usually much faster than inference by enumeration</a:t>
            </a:r>
          </a:p>
          <a:p>
            <a:pPr lvl="1"/>
            <a:r>
              <a:rPr lang="en-US" sz="2000" dirty="0">
                <a:latin typeface="Calibri"/>
                <a:cs typeface="Calibri"/>
              </a:rPr>
              <a:t>See the textbook for a description.</a:t>
            </a: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r>
              <a:rPr lang="en-US" sz="2000" dirty="0">
                <a:latin typeface="Calibri"/>
                <a:cs typeface="Calibri"/>
              </a:rPr>
              <a:t>First we’ll need some new notation: factors</a:t>
            </a: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ea typeface="ＭＳ Ｐゴシック" pitchFamily="34" charset="-128"/>
              <a:cs typeface="Calibri"/>
            </a:endParaRPr>
          </a:p>
          <a:p>
            <a:pPr lvl="1"/>
            <a:endParaRPr lang="en-US" sz="1800" dirty="0">
              <a:latin typeface="Calibri"/>
              <a:ea typeface="ＭＳ Ｐゴシック" pitchFamily="34" charset="-128"/>
              <a:cs typeface="Calibri"/>
            </a:endParaRPr>
          </a:p>
          <a:p>
            <a:pPr lvl="1"/>
            <a:endParaRPr lang="en-US" sz="1800" dirty="0">
              <a:latin typeface="Calibri"/>
              <a:ea typeface="ＭＳ Ｐゴシック" pitchFamily="34" charset="-128"/>
              <a:cs typeface="Calibri"/>
            </a:endParaRPr>
          </a:p>
        </p:txBody>
      </p:sp>
    </p:spTree>
    <p:extLst>
      <p:ext uri="{BB962C8B-B14F-4D97-AF65-F5344CB8AC3E}">
        <p14:creationId xmlns:p14="http://schemas.microsoft.com/office/powerpoint/2010/main" val="84210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5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55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55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55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152400"/>
            <a:ext cx="12192000" cy="1470025"/>
          </a:xfrm>
        </p:spPr>
        <p:txBody>
          <a:bodyPr/>
          <a:lstStyle/>
          <a:p>
            <a:r>
              <a:rPr lang="en-US" dirty="0"/>
              <a:t>Naïve Bayes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14600" y="1625677"/>
            <a:ext cx="7315200" cy="4124379"/>
          </a:xfrm>
          <a:prstGeom prst="rect">
            <a:avLst/>
          </a:prstGeom>
          <a:noFill/>
        </p:spPr>
      </p:pic>
      <p:pic>
        <p:nvPicPr>
          <p:cNvPr id="8" name="Picture 2" descr="C:\Users\Dan\Dropbox\Office\CS 188\Ketrina Art\Learning I\Lecture20-MachineLearning.png"/>
          <p:cNvPicPr>
            <a:picLocks noChangeAspect="1" noChangeArrowheads="1"/>
          </p:cNvPicPr>
          <p:nvPr/>
        </p:nvPicPr>
        <p:blipFill>
          <a:blip r:embed="rId4" cstate="print"/>
          <a:srcRect l="27083" t="8626" r="41667" b="71054"/>
          <a:stretch>
            <a:fillRect/>
          </a:stretch>
        </p:blipFill>
        <p:spPr bwMode="auto">
          <a:xfrm>
            <a:off x="4329545" y="1981200"/>
            <a:ext cx="2909455" cy="1066800"/>
          </a:xfrm>
          <a:prstGeom prst="rect">
            <a:avLst/>
          </a:prstGeom>
          <a:noFill/>
        </p:spPr>
      </p:pic>
      <p:sp>
        <p:nvSpPr>
          <p:cNvPr id="9"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Abbeel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pic>
        <p:nvPicPr>
          <p:cNvPr id="10" name="Picture 9" descr="http://aima.cs.berkeley.edu/cover2.jpg"/>
          <p:cNvPicPr>
            <a:picLocks noChangeAspect="1" noChangeArrowheads="1"/>
          </p:cNvPicPr>
          <p:nvPr/>
        </p:nvPicPr>
        <p:blipFill>
          <a:blip r:embed="rId5" cstate="print"/>
          <a:srcRect/>
          <a:stretch>
            <a:fillRect/>
          </a:stretch>
        </p:blipFill>
        <p:spPr bwMode="auto">
          <a:xfrm>
            <a:off x="9220200" y="155498"/>
            <a:ext cx="2271437" cy="294779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245600" y="3103292"/>
            <a:ext cx="2377830" cy="369332"/>
          </a:xfrm>
          <a:prstGeom prst="rect">
            <a:avLst/>
          </a:prstGeom>
        </p:spPr>
        <p:txBody>
          <a:bodyPr wrap="none">
            <a:spAutoFit/>
          </a:bodyPr>
          <a:lstStyle/>
          <a:p>
            <a:r>
              <a:rPr lang="en-US" dirty="0">
                <a:solidFill>
                  <a:srgbClr val="FF0000"/>
                </a:solidFill>
              </a:rPr>
              <a:t>Read </a:t>
            </a:r>
            <a:r>
              <a:rPr lang="en-US">
                <a:solidFill>
                  <a:srgbClr val="FF0000"/>
                </a:solidFill>
              </a:rPr>
              <a:t>AIMA 20.1-20.1</a:t>
            </a:r>
            <a:endParaRPr lang="en-US" dirty="0"/>
          </a:p>
        </p:txBody>
      </p:sp>
    </p:spTree>
    <p:extLst>
      <p:ext uri="{BB962C8B-B14F-4D97-AF65-F5344CB8AC3E}">
        <p14:creationId xmlns:p14="http://schemas.microsoft.com/office/powerpoint/2010/main" val="1482596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Abbeel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
        <p:nvSpPr>
          <p:cNvPr id="6"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Naïve Bayes</a:t>
            </a:r>
            <a:endParaRPr lang="en-US" sz="2800" kern="0" dirty="0"/>
          </a:p>
        </p:txBody>
      </p:sp>
      <p:sp>
        <p:nvSpPr>
          <p:cNvPr id="9" name="TextBox 8"/>
          <p:cNvSpPr txBox="1"/>
          <p:nvPr/>
        </p:nvSpPr>
        <p:spPr>
          <a:xfrm>
            <a:off x="1108292" y="3271722"/>
            <a:ext cx="5614992" cy="830997"/>
          </a:xfrm>
          <a:prstGeom prst="rect">
            <a:avLst/>
          </a:prstGeom>
          <a:noFill/>
        </p:spPr>
        <p:txBody>
          <a:bodyPr wrap="square" rtlCol="0">
            <a:spAutoFit/>
          </a:bodyPr>
          <a:lstStyle/>
          <a:p>
            <a:pPr algn="ctr"/>
            <a:r>
              <a:rPr lang="en-US" sz="2400" dirty="0">
                <a:solidFill>
                  <a:srgbClr val="FF0000"/>
                </a:solidFill>
              </a:rPr>
              <a:t>Read AIMA </a:t>
            </a:r>
            <a:br>
              <a:rPr lang="en-US" sz="2400" dirty="0">
                <a:solidFill>
                  <a:srgbClr val="FF0000"/>
                </a:solidFill>
              </a:rPr>
            </a:br>
            <a:r>
              <a:rPr lang="en-US" sz="2400">
                <a:solidFill>
                  <a:srgbClr val="FF0000"/>
                </a:solidFill>
              </a:rPr>
              <a:t>Section 19.1</a:t>
            </a:r>
            <a:endParaRPr lang="en-US" sz="2400" dirty="0"/>
          </a:p>
        </p:txBody>
      </p:sp>
      <p:pic>
        <p:nvPicPr>
          <p:cNvPr id="10" name="Picture 4" descr="Russell &amp; Norvig, Artificial Intelligence: A Modern Approach, 4th Edition |  Pearson">
            <a:extLst>
              <a:ext uri="{FF2B5EF4-FFF2-40B4-BE49-F238E27FC236}">
                <a16:creationId xmlns:a16="http://schemas.microsoft.com/office/drawing/2014/main" id="{80F24030-9A6B-534E-AE70-9E8852FD14A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96300" y="240269"/>
            <a:ext cx="4287408" cy="542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370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t>Machine Learning</a:t>
            </a:r>
          </a:p>
        </p:txBody>
      </p:sp>
      <p:sp>
        <p:nvSpPr>
          <p:cNvPr id="26627" name="Rectangle 3"/>
          <p:cNvSpPr>
            <a:spLocks noGrp="1" noChangeArrowheads="1"/>
          </p:cNvSpPr>
          <p:nvPr>
            <p:ph idx="1"/>
          </p:nvPr>
        </p:nvSpPr>
        <p:spPr>
          <a:xfrm>
            <a:off x="914400" y="1595436"/>
            <a:ext cx="10363200" cy="4729164"/>
          </a:xfrm>
        </p:spPr>
        <p:txBody>
          <a:bodyPr/>
          <a:lstStyle/>
          <a:p>
            <a:pPr eaLnBrk="1" hangingPunct="1"/>
            <a:r>
              <a:rPr lang="en-US" sz="2800" dirty="0"/>
              <a:t>Up until now: how use a model to make optimal decisions</a:t>
            </a:r>
          </a:p>
          <a:p>
            <a:pPr lvl="1" eaLnBrk="1" hangingPunct="1"/>
            <a:endParaRPr lang="en-US" sz="2400" dirty="0"/>
          </a:p>
          <a:p>
            <a:pPr eaLnBrk="1" hangingPunct="1"/>
            <a:r>
              <a:rPr lang="en-US" sz="2800" dirty="0"/>
              <a:t>Machine learning: how to acquire a model from data / experience</a:t>
            </a:r>
          </a:p>
          <a:p>
            <a:pPr lvl="1" eaLnBrk="1" hangingPunct="1"/>
            <a:r>
              <a:rPr lang="en-US" sz="2400" dirty="0"/>
              <a:t>Learning parameters (e.g. probabilities)</a:t>
            </a:r>
          </a:p>
          <a:p>
            <a:pPr lvl="1" eaLnBrk="1" hangingPunct="1"/>
            <a:r>
              <a:rPr lang="en-US" sz="2400" dirty="0"/>
              <a:t>Learning structure (e.g. BN graphs)</a:t>
            </a:r>
          </a:p>
          <a:p>
            <a:pPr lvl="1" eaLnBrk="1" hangingPunct="1"/>
            <a:r>
              <a:rPr lang="en-US" sz="2400" dirty="0"/>
              <a:t>Learning hidden concepts (e.g. clustering)</a:t>
            </a:r>
          </a:p>
          <a:p>
            <a:pPr lvl="1" eaLnBrk="1" hangingPunct="1"/>
            <a:endParaRPr lang="en-US" sz="2400" dirty="0"/>
          </a:p>
          <a:p>
            <a:r>
              <a:rPr lang="en-US" sz="2800" dirty="0"/>
              <a:t>Today: model-based classification with Naive </a:t>
            </a:r>
            <a:r>
              <a:rPr lang="en-US" sz="2800" dirty="0" err="1"/>
              <a:t>Bayes</a:t>
            </a:r>
            <a:endParaRPr lang="en-US" sz="2800" dirty="0"/>
          </a:p>
        </p:txBody>
      </p:sp>
    </p:spTree>
    <p:extLst>
      <p:ext uri="{BB962C8B-B14F-4D97-AF65-F5344CB8AC3E}">
        <p14:creationId xmlns:p14="http://schemas.microsoft.com/office/powerpoint/2010/main" val="140558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76600" y="1174750"/>
            <a:ext cx="5681935" cy="5073649"/>
          </a:xfrm>
          <a:prstGeom prst="rect">
            <a:avLst/>
          </a:prstGeom>
          <a:noFill/>
        </p:spPr>
      </p:pic>
    </p:spTree>
    <p:extLst>
      <p:ext uri="{BB962C8B-B14F-4D97-AF65-F5344CB8AC3E}">
        <p14:creationId xmlns:p14="http://schemas.microsoft.com/office/powerpoint/2010/main" val="140580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7363" y="4777508"/>
            <a:ext cx="3352797" cy="2202731"/>
          </a:xfrm>
          <a:prstGeom prst="rect">
            <a:avLst/>
          </a:prstGeom>
        </p:spPr>
      </p:pic>
      <p:sp>
        <p:nvSpPr>
          <p:cNvPr id="13" name="Line 5"/>
          <p:cNvSpPr>
            <a:spLocks noChangeShapeType="1"/>
          </p:cNvSpPr>
          <p:nvPr/>
        </p:nvSpPr>
        <p:spPr bwMode="auto">
          <a:xfrm>
            <a:off x="7162800" y="3962400"/>
            <a:ext cx="1066800" cy="0"/>
          </a:xfrm>
          <a:prstGeom prst="line">
            <a:avLst/>
          </a:prstGeom>
          <a:noFill/>
          <a:ln w="38100">
            <a:solidFill>
              <a:schemeClr val="tx1"/>
            </a:solidFill>
            <a:prstDash val="dash"/>
            <a:round/>
            <a:headEnd/>
            <a:tailEnd type="triangle" w="lg"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2291" name="Rectangle 2"/>
          <p:cNvSpPr>
            <a:spLocks noGrp="1" noChangeArrowheads="1"/>
          </p:cNvSpPr>
          <p:nvPr>
            <p:ph type="title"/>
          </p:nvPr>
        </p:nvSpPr>
        <p:spPr/>
        <p:txBody>
          <a:bodyPr/>
          <a:lstStyle/>
          <a:p>
            <a:pPr eaLnBrk="1" hangingPunct="1"/>
            <a:r>
              <a:rPr lang="en-US" dirty="0">
                <a:latin typeface="Calibri"/>
                <a:cs typeface="Calibri"/>
              </a:rPr>
              <a:t>Review: Conditional Independence</a:t>
            </a:r>
          </a:p>
        </p:txBody>
      </p:sp>
      <p:sp>
        <p:nvSpPr>
          <p:cNvPr id="1087491" name="Rectangle 3"/>
          <p:cNvSpPr>
            <a:spLocks noGrp="1" noChangeArrowheads="1"/>
          </p:cNvSpPr>
          <p:nvPr>
            <p:ph idx="1"/>
          </p:nvPr>
        </p:nvSpPr>
        <p:spPr>
          <a:xfrm>
            <a:off x="406400" y="1397001"/>
            <a:ext cx="10871200" cy="4729164"/>
          </a:xfrm>
        </p:spPr>
        <p:txBody>
          <a:bodyPr/>
          <a:lstStyle/>
          <a:p>
            <a:pPr>
              <a:lnSpc>
                <a:spcPct val="90000"/>
              </a:lnSpc>
            </a:pPr>
            <a:r>
              <a:rPr lang="en-US" dirty="0">
                <a:latin typeface="Calibri"/>
                <a:cs typeface="Calibri"/>
              </a:rPr>
              <a:t>X and Y are </a:t>
            </a:r>
            <a:r>
              <a:rPr lang="en-US" dirty="0">
                <a:solidFill>
                  <a:srgbClr val="CC0000"/>
                </a:solidFill>
                <a:latin typeface="Calibri"/>
                <a:cs typeface="Calibri"/>
              </a:rPr>
              <a:t>independent </a:t>
            </a:r>
            <a:r>
              <a:rPr lang="en-US" dirty="0">
                <a:latin typeface="Calibri"/>
                <a:cs typeface="Calibri"/>
              </a:rPr>
              <a:t>if</a:t>
            </a:r>
          </a:p>
          <a:p>
            <a:pPr eaLnBrk="1" hangingPunct="1">
              <a:lnSpc>
                <a:spcPct val="90000"/>
              </a:lnSpc>
            </a:pPr>
            <a:endParaRPr lang="en-US" dirty="0">
              <a:latin typeface="Calibri"/>
              <a:cs typeface="Calibri"/>
            </a:endParaRPr>
          </a:p>
          <a:p>
            <a:pPr lvl="1" eaLnBrk="1" hangingPunct="1">
              <a:lnSpc>
                <a:spcPct val="90000"/>
              </a:lnSpc>
            </a:pPr>
            <a:endParaRPr lang="en-US" dirty="0">
              <a:latin typeface="Calibri"/>
              <a:cs typeface="Calibri"/>
            </a:endParaRPr>
          </a:p>
          <a:p>
            <a:pPr>
              <a:lnSpc>
                <a:spcPct val="90000"/>
              </a:lnSpc>
            </a:pPr>
            <a:r>
              <a:rPr lang="en-US" dirty="0">
                <a:latin typeface="Calibri"/>
                <a:cs typeface="Calibri"/>
              </a:rPr>
              <a:t>X and Y are </a:t>
            </a:r>
            <a:r>
              <a:rPr lang="en-US" dirty="0">
                <a:solidFill>
                  <a:srgbClr val="CC0000"/>
                </a:solidFill>
                <a:latin typeface="Calibri"/>
                <a:cs typeface="Calibri"/>
              </a:rPr>
              <a:t>conditionally independent</a:t>
            </a:r>
            <a:r>
              <a:rPr lang="en-US" dirty="0">
                <a:latin typeface="Calibri"/>
                <a:cs typeface="Calibri"/>
              </a:rPr>
              <a:t> given Z</a:t>
            </a:r>
          </a:p>
          <a:p>
            <a:pPr lvl="1" eaLnBrk="1" hangingPunct="1">
              <a:lnSpc>
                <a:spcPct val="90000"/>
              </a:lnSpc>
            </a:pPr>
            <a:endParaRPr lang="en-US" dirty="0">
              <a:latin typeface="Calibri"/>
              <a:cs typeface="Calibri"/>
            </a:endParaRPr>
          </a:p>
          <a:p>
            <a:pPr lvl="1" eaLnBrk="1" hangingPunct="1">
              <a:lnSpc>
                <a:spcPct val="90000"/>
              </a:lnSpc>
            </a:pPr>
            <a:endParaRPr lang="en-US" dirty="0">
              <a:latin typeface="Calibri"/>
              <a:cs typeface="Calibri"/>
            </a:endParaRPr>
          </a:p>
          <a:p>
            <a:pPr>
              <a:lnSpc>
                <a:spcPct val="90000"/>
              </a:lnSpc>
            </a:pPr>
            <a:r>
              <a:rPr lang="en-US" dirty="0">
                <a:latin typeface="Calibri"/>
                <a:cs typeface="Calibri"/>
              </a:rPr>
              <a:t>(Conditional) independence is a property of a distribution</a:t>
            </a:r>
          </a:p>
          <a:p>
            <a:pPr>
              <a:lnSpc>
                <a:spcPct val="90000"/>
              </a:lnSpc>
            </a:pPr>
            <a:endParaRPr lang="en-US" dirty="0">
              <a:latin typeface="Calibri"/>
              <a:cs typeface="Calibri"/>
            </a:endParaRPr>
          </a:p>
          <a:p>
            <a:pPr>
              <a:lnSpc>
                <a:spcPct val="90000"/>
              </a:lnSpc>
            </a:pPr>
            <a:r>
              <a:rPr lang="en-US" dirty="0">
                <a:latin typeface="Calibri"/>
                <a:cs typeface="Calibri"/>
              </a:rPr>
              <a:t>Example: </a:t>
            </a:r>
          </a:p>
          <a:p>
            <a:pPr eaLnBrk="1" hangingPunct="1">
              <a:lnSpc>
                <a:spcPct val="90000"/>
              </a:lnSpc>
            </a:pPr>
            <a:endParaRPr lang="en-US" dirty="0">
              <a:latin typeface="Calibri"/>
              <a:cs typeface="Calibri"/>
            </a:endParaRPr>
          </a:p>
        </p:txBody>
      </p:sp>
      <p:pic>
        <p:nvPicPr>
          <p:cNvPr id="1087492" name="Picture 4"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239000" y="2251075"/>
            <a:ext cx="1016000"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87493" name="Line 5"/>
          <p:cNvSpPr>
            <a:spLocks noChangeShapeType="1"/>
          </p:cNvSpPr>
          <p:nvPr/>
        </p:nvSpPr>
        <p:spPr bwMode="auto">
          <a:xfrm>
            <a:off x="5867400" y="2362200"/>
            <a:ext cx="1066800" cy="0"/>
          </a:xfrm>
          <a:prstGeom prst="line">
            <a:avLst/>
          </a:prstGeom>
          <a:noFill/>
          <a:ln w="38100">
            <a:solidFill>
              <a:schemeClr val="tx1"/>
            </a:solidFill>
            <a:prstDash val="dash"/>
            <a:round/>
            <a:headEnd/>
            <a:tailEnd type="triangle" w="lg"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pic>
        <p:nvPicPr>
          <p:cNvPr id="11" name="Picture 10" descr="txp_fi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447800" y="3810000"/>
            <a:ext cx="55372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87496" name="Picture 8"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295400" y="2212975"/>
            <a:ext cx="4310063" cy="35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87497" name="Picture 9"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382000" y="3810000"/>
            <a:ext cx="1401762"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txp_fig.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bwMode="auto">
          <a:xfrm>
            <a:off x="3733800" y="5638800"/>
            <a:ext cx="3469361" cy="36796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1494398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t>Example: Spam Filter</a:t>
            </a:r>
          </a:p>
        </p:txBody>
      </p:sp>
      <p:sp>
        <p:nvSpPr>
          <p:cNvPr id="8195" name="Rectangle 3"/>
          <p:cNvSpPr>
            <a:spLocks noGrp="1" noChangeArrowheads="1"/>
          </p:cNvSpPr>
          <p:nvPr>
            <p:ph idx="1"/>
          </p:nvPr>
        </p:nvSpPr>
        <p:spPr>
          <a:xfrm>
            <a:off x="304800" y="1447800"/>
            <a:ext cx="6553200" cy="5029200"/>
          </a:xfrm>
        </p:spPr>
        <p:txBody>
          <a:bodyPr/>
          <a:lstStyle/>
          <a:p>
            <a:pPr eaLnBrk="1" hangingPunct="1">
              <a:lnSpc>
                <a:spcPct val="80000"/>
              </a:lnSpc>
            </a:pPr>
            <a:r>
              <a:rPr lang="en-US" sz="2400" dirty="0"/>
              <a:t>Input: an email</a:t>
            </a:r>
          </a:p>
          <a:p>
            <a:pPr eaLnBrk="1" hangingPunct="1">
              <a:lnSpc>
                <a:spcPct val="80000"/>
              </a:lnSpc>
            </a:pPr>
            <a:r>
              <a:rPr lang="en-US" sz="2400" dirty="0"/>
              <a:t>Output: spam/ham</a:t>
            </a:r>
          </a:p>
          <a:p>
            <a:pPr lvl="1">
              <a:lnSpc>
                <a:spcPct val="80000"/>
              </a:lnSpc>
            </a:pPr>
            <a:endParaRPr lang="en-US" sz="2000" dirty="0"/>
          </a:p>
          <a:p>
            <a:pPr eaLnBrk="1" hangingPunct="1">
              <a:lnSpc>
                <a:spcPct val="80000"/>
              </a:lnSpc>
            </a:pPr>
            <a:r>
              <a:rPr lang="en-US" sz="2400" dirty="0"/>
              <a:t>Setup:</a:t>
            </a:r>
          </a:p>
          <a:p>
            <a:pPr lvl="1" eaLnBrk="1" hangingPunct="1">
              <a:lnSpc>
                <a:spcPct val="80000"/>
              </a:lnSpc>
            </a:pPr>
            <a:r>
              <a:rPr lang="en-US" sz="2000" dirty="0"/>
              <a:t>Get a large collection of example emails, each labeled “spam” or “ham”</a:t>
            </a:r>
          </a:p>
          <a:p>
            <a:pPr lvl="1" eaLnBrk="1" hangingPunct="1">
              <a:lnSpc>
                <a:spcPct val="80000"/>
              </a:lnSpc>
            </a:pPr>
            <a:r>
              <a:rPr lang="en-US" sz="2000" dirty="0"/>
              <a:t>Note: someone has to hand label all this data!</a:t>
            </a:r>
          </a:p>
          <a:p>
            <a:pPr lvl="1" eaLnBrk="1" hangingPunct="1">
              <a:lnSpc>
                <a:spcPct val="80000"/>
              </a:lnSpc>
            </a:pPr>
            <a:r>
              <a:rPr lang="en-US" sz="2000" dirty="0"/>
              <a:t>Want to learn to predict labels of new, future emails</a:t>
            </a:r>
          </a:p>
          <a:p>
            <a:pPr lvl="1">
              <a:lnSpc>
                <a:spcPct val="80000"/>
              </a:lnSpc>
            </a:pPr>
            <a:endParaRPr lang="en-US" sz="2000" dirty="0"/>
          </a:p>
          <a:p>
            <a:pPr eaLnBrk="1" hangingPunct="1">
              <a:lnSpc>
                <a:spcPct val="80000"/>
              </a:lnSpc>
            </a:pPr>
            <a:r>
              <a:rPr lang="en-US" sz="2400" dirty="0"/>
              <a:t>Features: The attributes used to make the ham / spam decision</a:t>
            </a:r>
            <a:endParaRPr lang="en-US" sz="2000" dirty="0"/>
          </a:p>
          <a:p>
            <a:pPr lvl="1" eaLnBrk="1" hangingPunct="1">
              <a:lnSpc>
                <a:spcPct val="80000"/>
              </a:lnSpc>
            </a:pPr>
            <a:r>
              <a:rPr lang="en-US" sz="2000" dirty="0"/>
              <a:t>Words: FREE!</a:t>
            </a:r>
          </a:p>
          <a:p>
            <a:pPr lvl="1" eaLnBrk="1" hangingPunct="1">
              <a:lnSpc>
                <a:spcPct val="80000"/>
              </a:lnSpc>
            </a:pPr>
            <a:r>
              <a:rPr lang="en-US" sz="2000" dirty="0"/>
              <a:t>Text Patterns: $</a:t>
            </a:r>
            <a:r>
              <a:rPr lang="en-US" sz="2000" dirty="0" err="1"/>
              <a:t>dd</a:t>
            </a:r>
            <a:r>
              <a:rPr lang="en-US" sz="2000" dirty="0"/>
              <a:t>, CAPS</a:t>
            </a:r>
          </a:p>
          <a:p>
            <a:pPr lvl="1" eaLnBrk="1" hangingPunct="1">
              <a:lnSpc>
                <a:spcPct val="80000"/>
              </a:lnSpc>
            </a:pPr>
            <a:r>
              <a:rPr lang="en-US" sz="2000" dirty="0"/>
              <a:t>Non-text: </a:t>
            </a:r>
            <a:r>
              <a:rPr lang="en-US" sz="2000" dirty="0" err="1"/>
              <a:t>SenderInContacts</a:t>
            </a:r>
            <a:endParaRPr lang="en-US" sz="2000" dirty="0"/>
          </a:p>
          <a:p>
            <a:pPr lvl="1" eaLnBrk="1" hangingPunct="1">
              <a:lnSpc>
                <a:spcPct val="80000"/>
              </a:lnSpc>
            </a:pPr>
            <a:r>
              <a:rPr lang="en-US" sz="2000" dirty="0"/>
              <a:t>…</a:t>
            </a:r>
          </a:p>
          <a:p>
            <a:pPr lvl="1" eaLnBrk="1" hangingPunct="1">
              <a:lnSpc>
                <a:spcPct val="80000"/>
              </a:lnSpc>
            </a:pPr>
            <a:endParaRPr lang="en-US" sz="2000" dirty="0"/>
          </a:p>
        </p:txBody>
      </p:sp>
      <p:sp>
        <p:nvSpPr>
          <p:cNvPr id="8196" name="Text Box 4"/>
          <p:cNvSpPr txBox="1">
            <a:spLocks noChangeArrowheads="1"/>
          </p:cNvSpPr>
          <p:nvPr/>
        </p:nvSpPr>
        <p:spPr bwMode="auto">
          <a:xfrm>
            <a:off x="8001000" y="1447800"/>
            <a:ext cx="3581400" cy="1569660"/>
          </a:xfrm>
          <a:prstGeom prst="rect">
            <a:avLst/>
          </a:prstGeom>
          <a:noFill/>
          <a:ln w="9525">
            <a:solidFill>
              <a:schemeClr val="tx1"/>
            </a:solidFill>
            <a:miter lim="800000"/>
            <a:headEnd/>
            <a:tailEnd/>
          </a:ln>
        </p:spPr>
        <p:txBody>
          <a:bodyPr>
            <a:spAutoFit/>
          </a:bodyPr>
          <a:lstStyle/>
          <a:p>
            <a:r>
              <a:rPr lang="en-US" sz="1600">
                <a:latin typeface="Calibri"/>
                <a:cs typeface="Calibri"/>
              </a:rPr>
              <a:t>Dear Sir.</a:t>
            </a:r>
          </a:p>
          <a:p>
            <a:endParaRPr lang="en-US" sz="1600">
              <a:latin typeface="Calibri"/>
              <a:cs typeface="Calibri"/>
            </a:endParaRPr>
          </a:p>
          <a:p>
            <a:r>
              <a:rPr lang="en-US" sz="1600">
                <a:latin typeface="Calibri"/>
                <a:cs typeface="Calibri"/>
              </a:rPr>
              <a:t>First, I must solicit your confidence in this transaction, this is by virture of its nature as being utterly confidencial and top secret. …</a:t>
            </a:r>
          </a:p>
        </p:txBody>
      </p:sp>
      <p:sp>
        <p:nvSpPr>
          <p:cNvPr id="8197" name="Text Box 5"/>
          <p:cNvSpPr txBox="1">
            <a:spLocks noChangeArrowheads="1"/>
          </p:cNvSpPr>
          <p:nvPr/>
        </p:nvSpPr>
        <p:spPr bwMode="auto">
          <a:xfrm>
            <a:off x="8001000" y="30480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TO BE REMOVED FROM FUTURE MAILINGS, SIMPLY REPLY TO THIS MESSAGE AND PUT "REMOVE" IN THE SUBJECT.</a:t>
            </a:r>
          </a:p>
          <a:p>
            <a:endParaRPr lang="en-US" sz="1600">
              <a:latin typeface="Calibri"/>
              <a:cs typeface="Calibri"/>
            </a:endParaRPr>
          </a:p>
          <a:p>
            <a:r>
              <a:rPr lang="en-US" sz="1600">
                <a:latin typeface="Calibri"/>
                <a:cs typeface="Calibri"/>
              </a:rPr>
              <a:t>99  MILLION EMAIL ADDRESSES</a:t>
            </a:r>
          </a:p>
          <a:p>
            <a:r>
              <a:rPr lang="en-US" sz="1600">
                <a:latin typeface="Calibri"/>
                <a:cs typeface="Calibri"/>
              </a:rPr>
              <a:t>  FOR ONLY $99</a:t>
            </a:r>
          </a:p>
        </p:txBody>
      </p:sp>
      <p:sp>
        <p:nvSpPr>
          <p:cNvPr id="8198" name="Text Box 6"/>
          <p:cNvSpPr txBox="1">
            <a:spLocks noChangeArrowheads="1"/>
          </p:cNvSpPr>
          <p:nvPr/>
        </p:nvSpPr>
        <p:spPr bwMode="auto">
          <a:xfrm>
            <a:off x="8001000" y="48768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282055" name="Freeform 7"/>
          <p:cNvSpPr>
            <a:spLocks/>
          </p:cNvSpPr>
          <p:nvPr/>
        </p:nvSpPr>
        <p:spPr bwMode="auto">
          <a:xfrm>
            <a:off x="7061200" y="53340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282056" name="Freeform 8"/>
          <p:cNvSpPr>
            <a:spLocks/>
          </p:cNvSpPr>
          <p:nvPr/>
        </p:nvSpPr>
        <p:spPr bwMode="auto">
          <a:xfrm>
            <a:off x="7165975" y="19050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282057" name="Freeform 9"/>
          <p:cNvSpPr>
            <a:spLocks/>
          </p:cNvSpPr>
          <p:nvPr/>
        </p:nvSpPr>
        <p:spPr bwMode="auto">
          <a:xfrm>
            <a:off x="7162800" y="35052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50025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20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20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2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2055" grpId="0" animBg="1"/>
      <p:bldP spid="1282056" grpId="0" animBg="1"/>
      <p:bldP spid="128205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atin typeface="Calibri"/>
                <a:cs typeface="Calibri"/>
              </a:rPr>
              <a:t>Example: Digit Recognition</a:t>
            </a:r>
          </a:p>
        </p:txBody>
      </p:sp>
      <p:sp>
        <p:nvSpPr>
          <p:cNvPr id="10243" name="Rectangle 3"/>
          <p:cNvSpPr>
            <a:spLocks noGrp="1" noChangeArrowheads="1"/>
          </p:cNvSpPr>
          <p:nvPr>
            <p:ph idx="1"/>
          </p:nvPr>
        </p:nvSpPr>
        <p:spPr>
          <a:xfrm>
            <a:off x="457200" y="1570037"/>
            <a:ext cx="8001000" cy="4525963"/>
          </a:xfrm>
        </p:spPr>
        <p:txBody>
          <a:bodyPr/>
          <a:lstStyle/>
          <a:p>
            <a:pPr eaLnBrk="1" hangingPunct="1"/>
            <a:r>
              <a:rPr lang="en-US" sz="2400" dirty="0">
                <a:latin typeface="Calibri"/>
                <a:cs typeface="Calibri"/>
              </a:rPr>
              <a:t>Input: images / pixel grids</a:t>
            </a:r>
          </a:p>
          <a:p>
            <a:pPr eaLnBrk="1" hangingPunct="1"/>
            <a:r>
              <a:rPr lang="en-US" sz="2400" dirty="0">
                <a:latin typeface="Calibri"/>
                <a:cs typeface="Calibri"/>
              </a:rPr>
              <a:t>Output: a digit 0-9</a:t>
            </a:r>
          </a:p>
          <a:p>
            <a:pPr eaLnBrk="1" hangingPunct="1"/>
            <a:endParaRPr lang="en-US" sz="2400" dirty="0">
              <a:latin typeface="Calibri"/>
              <a:cs typeface="Calibri"/>
            </a:endParaRPr>
          </a:p>
          <a:p>
            <a:pPr eaLnBrk="1" hangingPunct="1">
              <a:lnSpc>
                <a:spcPct val="80000"/>
              </a:lnSpc>
            </a:pPr>
            <a:r>
              <a:rPr lang="en-US" sz="2400" dirty="0">
                <a:latin typeface="Calibri"/>
                <a:cs typeface="Calibri"/>
              </a:rPr>
              <a:t>Setup:</a:t>
            </a:r>
          </a:p>
          <a:p>
            <a:pPr lvl="1" eaLnBrk="1" hangingPunct="1">
              <a:lnSpc>
                <a:spcPct val="80000"/>
              </a:lnSpc>
            </a:pPr>
            <a:r>
              <a:rPr lang="en-US" sz="2000" dirty="0">
                <a:latin typeface="Calibri"/>
                <a:cs typeface="Calibri"/>
              </a:rPr>
              <a:t>Get a large collection of example images, each labeled with a digit</a:t>
            </a:r>
          </a:p>
          <a:p>
            <a:pPr lvl="1" eaLnBrk="1" hangingPunct="1">
              <a:lnSpc>
                <a:spcPct val="80000"/>
              </a:lnSpc>
            </a:pPr>
            <a:r>
              <a:rPr lang="en-US" sz="2000" dirty="0">
                <a:latin typeface="Calibri"/>
                <a:cs typeface="Calibri"/>
              </a:rPr>
              <a:t>Note: someone has to hand label all this data!</a:t>
            </a:r>
          </a:p>
          <a:p>
            <a:pPr lvl="1" eaLnBrk="1" hangingPunct="1">
              <a:lnSpc>
                <a:spcPct val="80000"/>
              </a:lnSpc>
            </a:pPr>
            <a:r>
              <a:rPr lang="en-US" sz="2000" dirty="0">
                <a:latin typeface="Calibri"/>
                <a:cs typeface="Calibri"/>
              </a:rPr>
              <a:t>Want to learn to predict labels of new, future digit images</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Features: </a:t>
            </a:r>
            <a:r>
              <a:rPr lang="en-US" sz="2000" dirty="0">
                <a:latin typeface="Calibri"/>
                <a:cs typeface="Calibri"/>
              </a:rPr>
              <a:t>The attributes used to make the digit decision</a:t>
            </a:r>
          </a:p>
          <a:p>
            <a:pPr lvl="1" eaLnBrk="1" hangingPunct="1">
              <a:lnSpc>
                <a:spcPct val="80000"/>
              </a:lnSpc>
            </a:pPr>
            <a:r>
              <a:rPr lang="en-US" sz="2000" dirty="0">
                <a:latin typeface="Calibri"/>
                <a:cs typeface="Calibri"/>
              </a:rPr>
              <a:t>Pixels: (6,8)=ON</a:t>
            </a:r>
          </a:p>
          <a:p>
            <a:pPr lvl="1" eaLnBrk="1" hangingPunct="1">
              <a:lnSpc>
                <a:spcPct val="80000"/>
              </a:lnSpc>
            </a:pPr>
            <a:r>
              <a:rPr lang="en-US" sz="2000" dirty="0">
                <a:latin typeface="Calibri"/>
                <a:cs typeface="Calibri"/>
              </a:rPr>
              <a:t>Shape Patterns: </a:t>
            </a:r>
            <a:r>
              <a:rPr lang="en-US" sz="2000" dirty="0" err="1">
                <a:latin typeface="Calibri"/>
                <a:cs typeface="Calibri"/>
              </a:rPr>
              <a:t>NumComponents</a:t>
            </a:r>
            <a:r>
              <a:rPr lang="en-US" sz="2000" dirty="0">
                <a:latin typeface="Calibri"/>
                <a:cs typeface="Calibri"/>
              </a:rPr>
              <a:t>, </a:t>
            </a:r>
            <a:r>
              <a:rPr lang="en-US" sz="2000" dirty="0" err="1">
                <a:latin typeface="Calibri"/>
                <a:cs typeface="Calibri"/>
              </a:rPr>
              <a:t>AspectRatio</a:t>
            </a:r>
            <a:r>
              <a:rPr lang="en-US" sz="2000" dirty="0">
                <a:latin typeface="Calibri"/>
                <a:cs typeface="Calibri"/>
              </a:rPr>
              <a:t>, </a:t>
            </a:r>
            <a:r>
              <a:rPr lang="en-US" sz="2000" dirty="0" err="1">
                <a:latin typeface="Calibri"/>
                <a:cs typeface="Calibri"/>
              </a:rPr>
              <a:t>NumLoops</a:t>
            </a:r>
            <a:endParaRPr lang="en-US" sz="2000" dirty="0">
              <a:latin typeface="Calibri"/>
              <a:cs typeface="Calibri"/>
            </a:endParaRPr>
          </a:p>
          <a:p>
            <a:pPr lvl="1" eaLnBrk="1" hangingPunct="1">
              <a:lnSpc>
                <a:spcPct val="80000"/>
              </a:lnSpc>
            </a:pPr>
            <a:r>
              <a:rPr lang="en-US" sz="2000" dirty="0">
                <a:latin typeface="Calibri"/>
                <a:cs typeface="Calibri"/>
              </a:rPr>
              <a:t>…</a:t>
            </a:r>
          </a:p>
          <a:p>
            <a:pPr lvl="1" eaLnBrk="1" hangingPunct="1">
              <a:lnSpc>
                <a:spcPct val="80000"/>
              </a:lnSpc>
            </a:pPr>
            <a:endParaRPr lang="en-US" sz="2000" dirty="0">
              <a:latin typeface="Calibri"/>
              <a:cs typeface="Calibri"/>
            </a:endParaRPr>
          </a:p>
          <a:p>
            <a:pPr eaLnBrk="1" hangingPunct="1"/>
            <a:endParaRPr lang="en-US" sz="2400" dirty="0">
              <a:latin typeface="Calibri"/>
              <a:cs typeface="Calibri"/>
            </a:endParaRPr>
          </a:p>
        </p:txBody>
      </p:sp>
      <p:pic>
        <p:nvPicPr>
          <p:cNvPr id="10244" name="Picture 4"/>
          <p:cNvPicPr>
            <a:picLocks noChangeAspect="1" noChangeArrowheads="1"/>
          </p:cNvPicPr>
          <p:nvPr/>
        </p:nvPicPr>
        <p:blipFill>
          <a:blip r:embed="rId2" cstate="print"/>
          <a:srcRect/>
          <a:stretch>
            <a:fillRect/>
          </a:stretch>
        </p:blipFill>
        <p:spPr bwMode="auto">
          <a:xfrm>
            <a:off x="9677400" y="1676400"/>
            <a:ext cx="508000" cy="571500"/>
          </a:xfrm>
          <a:prstGeom prst="rect">
            <a:avLst/>
          </a:prstGeom>
          <a:noFill/>
          <a:ln w="9525">
            <a:noFill/>
            <a:miter lim="800000"/>
            <a:headEnd/>
            <a:tailEnd/>
          </a:ln>
        </p:spPr>
      </p:pic>
      <p:pic>
        <p:nvPicPr>
          <p:cNvPr id="10245" name="Picture 5"/>
          <p:cNvPicPr>
            <a:picLocks noChangeAspect="1" noChangeArrowheads="1"/>
          </p:cNvPicPr>
          <p:nvPr/>
        </p:nvPicPr>
        <p:blipFill>
          <a:blip r:embed="rId3" cstate="print"/>
          <a:srcRect/>
          <a:stretch>
            <a:fillRect/>
          </a:stretch>
        </p:blipFill>
        <p:spPr bwMode="auto">
          <a:xfrm>
            <a:off x="9601200" y="2514600"/>
            <a:ext cx="544513" cy="598488"/>
          </a:xfrm>
          <a:prstGeom prst="rect">
            <a:avLst/>
          </a:prstGeom>
          <a:noFill/>
          <a:ln w="9525">
            <a:noFill/>
            <a:miter lim="800000"/>
            <a:headEnd/>
            <a:tailEnd/>
          </a:ln>
        </p:spPr>
      </p:pic>
      <p:pic>
        <p:nvPicPr>
          <p:cNvPr id="10246" name="Picture 7"/>
          <p:cNvPicPr>
            <a:picLocks noChangeAspect="1" noChangeArrowheads="1"/>
          </p:cNvPicPr>
          <p:nvPr/>
        </p:nvPicPr>
        <p:blipFill>
          <a:blip r:embed="rId4" cstate="print"/>
          <a:srcRect/>
          <a:stretch>
            <a:fillRect/>
          </a:stretch>
        </p:blipFill>
        <p:spPr bwMode="auto">
          <a:xfrm>
            <a:off x="9555162" y="4267200"/>
            <a:ext cx="655638" cy="673100"/>
          </a:xfrm>
          <a:prstGeom prst="rect">
            <a:avLst/>
          </a:prstGeom>
          <a:noFill/>
          <a:ln w="9525">
            <a:noFill/>
            <a:miter lim="800000"/>
            <a:headEnd/>
            <a:tailEnd/>
          </a:ln>
        </p:spPr>
      </p:pic>
      <p:pic>
        <p:nvPicPr>
          <p:cNvPr id="10247" name="Picture 73"/>
          <p:cNvPicPr>
            <a:picLocks noChangeAspect="1" noChangeArrowheads="1"/>
          </p:cNvPicPr>
          <p:nvPr/>
        </p:nvPicPr>
        <p:blipFill>
          <a:blip r:embed="rId5" cstate="print"/>
          <a:srcRect/>
          <a:stretch>
            <a:fillRect/>
          </a:stretch>
        </p:blipFill>
        <p:spPr bwMode="auto">
          <a:xfrm>
            <a:off x="9593262" y="5414962"/>
            <a:ext cx="617538" cy="681038"/>
          </a:xfrm>
          <a:prstGeom prst="rect">
            <a:avLst/>
          </a:prstGeom>
          <a:noFill/>
          <a:ln w="9525">
            <a:noFill/>
            <a:miter lim="800000"/>
            <a:headEnd/>
            <a:tailEnd/>
          </a:ln>
        </p:spPr>
      </p:pic>
      <p:pic>
        <p:nvPicPr>
          <p:cNvPr id="10248" name="Picture 74"/>
          <p:cNvPicPr>
            <a:picLocks noChangeAspect="1" noChangeArrowheads="1"/>
          </p:cNvPicPr>
          <p:nvPr/>
        </p:nvPicPr>
        <p:blipFill>
          <a:blip r:embed="rId6" cstate="print"/>
          <a:srcRect/>
          <a:stretch>
            <a:fillRect/>
          </a:stretch>
        </p:blipFill>
        <p:spPr bwMode="auto">
          <a:xfrm>
            <a:off x="9601200" y="3352800"/>
            <a:ext cx="617538" cy="598488"/>
          </a:xfrm>
          <a:prstGeom prst="rect">
            <a:avLst/>
          </a:prstGeom>
          <a:noFill/>
          <a:ln w="9525">
            <a:noFill/>
            <a:miter lim="800000"/>
            <a:headEnd/>
            <a:tailEnd/>
          </a:ln>
        </p:spPr>
      </p:pic>
      <p:sp>
        <p:nvSpPr>
          <p:cNvPr id="10249" name="TextBox 74"/>
          <p:cNvSpPr txBox="1">
            <a:spLocks noChangeArrowheads="1"/>
          </p:cNvSpPr>
          <p:nvPr/>
        </p:nvSpPr>
        <p:spPr bwMode="auto">
          <a:xfrm>
            <a:off x="10896600" y="1752600"/>
            <a:ext cx="381000" cy="369888"/>
          </a:xfrm>
          <a:prstGeom prst="rect">
            <a:avLst/>
          </a:prstGeom>
          <a:noFill/>
          <a:ln w="9525">
            <a:noFill/>
            <a:miter lim="800000"/>
            <a:headEnd/>
            <a:tailEnd/>
          </a:ln>
        </p:spPr>
        <p:txBody>
          <a:bodyPr>
            <a:spAutoFit/>
          </a:bodyPr>
          <a:lstStyle/>
          <a:p>
            <a:r>
              <a:rPr lang="en-US">
                <a:latin typeface="Calibri"/>
                <a:cs typeface="Calibri"/>
              </a:rPr>
              <a:t>0</a:t>
            </a:r>
          </a:p>
        </p:txBody>
      </p:sp>
      <p:sp>
        <p:nvSpPr>
          <p:cNvPr id="10250" name="TextBox 75"/>
          <p:cNvSpPr txBox="1">
            <a:spLocks noChangeArrowheads="1"/>
          </p:cNvSpPr>
          <p:nvPr/>
        </p:nvSpPr>
        <p:spPr bwMode="auto">
          <a:xfrm>
            <a:off x="10896600" y="25908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1" name="TextBox 76"/>
          <p:cNvSpPr txBox="1">
            <a:spLocks noChangeArrowheads="1"/>
          </p:cNvSpPr>
          <p:nvPr/>
        </p:nvSpPr>
        <p:spPr bwMode="auto">
          <a:xfrm>
            <a:off x="10896600" y="3505200"/>
            <a:ext cx="381000" cy="369888"/>
          </a:xfrm>
          <a:prstGeom prst="rect">
            <a:avLst/>
          </a:prstGeom>
          <a:noFill/>
          <a:ln w="9525">
            <a:noFill/>
            <a:miter lim="800000"/>
            <a:headEnd/>
            <a:tailEnd/>
          </a:ln>
        </p:spPr>
        <p:txBody>
          <a:bodyPr>
            <a:spAutoFit/>
          </a:bodyPr>
          <a:lstStyle/>
          <a:p>
            <a:r>
              <a:rPr lang="en-US">
                <a:latin typeface="Calibri"/>
                <a:cs typeface="Calibri"/>
              </a:rPr>
              <a:t>2</a:t>
            </a:r>
          </a:p>
        </p:txBody>
      </p:sp>
      <p:sp>
        <p:nvSpPr>
          <p:cNvPr id="10252" name="TextBox 77"/>
          <p:cNvSpPr txBox="1">
            <a:spLocks noChangeArrowheads="1"/>
          </p:cNvSpPr>
          <p:nvPr/>
        </p:nvSpPr>
        <p:spPr bwMode="auto">
          <a:xfrm>
            <a:off x="10896600" y="44196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3" name="TextBox 78"/>
          <p:cNvSpPr txBox="1">
            <a:spLocks noChangeArrowheads="1"/>
          </p:cNvSpPr>
          <p:nvPr/>
        </p:nvSpPr>
        <p:spPr bwMode="auto">
          <a:xfrm>
            <a:off x="10820400" y="5567362"/>
            <a:ext cx="609600" cy="369888"/>
          </a:xfrm>
          <a:prstGeom prst="rect">
            <a:avLst/>
          </a:prstGeom>
          <a:noFill/>
          <a:ln w="9525">
            <a:noFill/>
            <a:miter lim="800000"/>
            <a:headEnd/>
            <a:tailEnd/>
          </a:ln>
        </p:spPr>
        <p:txBody>
          <a:bodyPr>
            <a:spAutoFit/>
          </a:bodyPr>
          <a:lstStyle/>
          <a:p>
            <a:r>
              <a:rPr lang="en-US">
                <a:latin typeface="Calibri"/>
                <a:cs typeface="Calibri"/>
              </a:rPr>
              <a:t>??</a:t>
            </a:r>
          </a:p>
        </p:txBody>
      </p:sp>
    </p:spTree>
    <p:extLst>
      <p:ext uri="{BB962C8B-B14F-4D97-AF65-F5344CB8AC3E}">
        <p14:creationId xmlns:p14="http://schemas.microsoft.com/office/powerpoint/2010/main" val="30411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9" grpId="0"/>
      <p:bldP spid="10250" grpId="0"/>
      <p:bldP spid="10251" grpId="0"/>
      <p:bldP spid="10252" grpId="0"/>
      <p:bldP spid="1025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t>Other Classification Tasks</a:t>
            </a:r>
          </a:p>
        </p:txBody>
      </p:sp>
      <p:sp>
        <p:nvSpPr>
          <p:cNvPr id="9219" name="Rectangle 3"/>
          <p:cNvSpPr>
            <a:spLocks noGrp="1" noChangeArrowheads="1"/>
          </p:cNvSpPr>
          <p:nvPr>
            <p:ph idx="1"/>
          </p:nvPr>
        </p:nvSpPr>
        <p:spPr>
          <a:xfrm>
            <a:off x="406400" y="1397001"/>
            <a:ext cx="7442200" cy="4729164"/>
          </a:xfrm>
        </p:spPr>
        <p:txBody>
          <a:bodyPr/>
          <a:lstStyle/>
          <a:p>
            <a:pPr eaLnBrk="1" hangingPunct="1">
              <a:lnSpc>
                <a:spcPct val="80000"/>
              </a:lnSpc>
            </a:pPr>
            <a:r>
              <a:rPr lang="en-US" sz="2400" dirty="0"/>
              <a:t>Classification: given inputs x, predict labels y</a:t>
            </a:r>
          </a:p>
          <a:p>
            <a:pPr eaLnBrk="1" hangingPunct="1">
              <a:lnSpc>
                <a:spcPct val="80000"/>
              </a:lnSpc>
            </a:pPr>
            <a:endParaRPr lang="en-US" sz="2400" dirty="0"/>
          </a:p>
          <a:p>
            <a:pPr eaLnBrk="1" hangingPunct="1">
              <a:lnSpc>
                <a:spcPct val="80000"/>
              </a:lnSpc>
            </a:pPr>
            <a:r>
              <a:rPr lang="en-US" sz="2400" dirty="0"/>
              <a:t>Examples:</a:t>
            </a:r>
          </a:p>
          <a:p>
            <a:pPr lvl="1" eaLnBrk="1" hangingPunct="1">
              <a:lnSpc>
                <a:spcPct val="80000"/>
              </a:lnSpc>
            </a:pPr>
            <a:r>
              <a:rPr lang="en-US" sz="2000" dirty="0"/>
              <a:t>Spam detection (input: document,</a:t>
            </a:r>
          </a:p>
          <a:p>
            <a:pPr lvl="1" eaLnBrk="1" hangingPunct="1">
              <a:lnSpc>
                <a:spcPct val="80000"/>
              </a:lnSpc>
              <a:buNone/>
            </a:pPr>
            <a:r>
              <a:rPr lang="en-US" sz="2000" dirty="0"/>
              <a:t>	classes: spam / ham)</a:t>
            </a:r>
          </a:p>
          <a:p>
            <a:pPr lvl="1" eaLnBrk="1" hangingPunct="1">
              <a:lnSpc>
                <a:spcPct val="80000"/>
              </a:lnSpc>
            </a:pPr>
            <a:r>
              <a:rPr lang="en-US" sz="2000" dirty="0"/>
              <a:t>OCR (input: images, classes: characters)</a:t>
            </a:r>
          </a:p>
          <a:p>
            <a:pPr lvl="1" eaLnBrk="1" hangingPunct="1">
              <a:lnSpc>
                <a:spcPct val="80000"/>
              </a:lnSpc>
            </a:pPr>
            <a:r>
              <a:rPr lang="en-US" sz="2000" dirty="0"/>
              <a:t>Medical diagnosis (input: symptoms,</a:t>
            </a:r>
          </a:p>
          <a:p>
            <a:pPr lvl="1" eaLnBrk="1" hangingPunct="1">
              <a:lnSpc>
                <a:spcPct val="80000"/>
              </a:lnSpc>
              <a:buNone/>
            </a:pPr>
            <a:r>
              <a:rPr lang="en-US" sz="2000" dirty="0"/>
              <a:t>	classes: diseases)</a:t>
            </a:r>
          </a:p>
          <a:p>
            <a:pPr lvl="1" eaLnBrk="1" hangingPunct="1">
              <a:lnSpc>
                <a:spcPct val="80000"/>
              </a:lnSpc>
            </a:pPr>
            <a:r>
              <a:rPr lang="en-US" sz="2000" dirty="0"/>
              <a:t>Automatic essay grading (input: document,</a:t>
            </a:r>
          </a:p>
          <a:p>
            <a:pPr lvl="1" eaLnBrk="1" hangingPunct="1">
              <a:lnSpc>
                <a:spcPct val="80000"/>
              </a:lnSpc>
              <a:buNone/>
            </a:pPr>
            <a:r>
              <a:rPr lang="en-US" sz="2000" dirty="0"/>
              <a:t>	classes: grades)</a:t>
            </a:r>
          </a:p>
          <a:p>
            <a:pPr lvl="1" eaLnBrk="1" hangingPunct="1">
              <a:lnSpc>
                <a:spcPct val="80000"/>
              </a:lnSpc>
            </a:pPr>
            <a:r>
              <a:rPr lang="en-US" sz="2000" dirty="0"/>
              <a:t>Fraud detection (input: account activity,</a:t>
            </a:r>
          </a:p>
          <a:p>
            <a:pPr lvl="1" eaLnBrk="1" hangingPunct="1">
              <a:lnSpc>
                <a:spcPct val="80000"/>
              </a:lnSpc>
              <a:buNone/>
            </a:pPr>
            <a:r>
              <a:rPr lang="en-US" sz="2000" dirty="0"/>
              <a:t>	classes: fraud / no fraud)</a:t>
            </a:r>
          </a:p>
          <a:p>
            <a:pPr lvl="1" eaLnBrk="1" hangingPunct="1">
              <a:lnSpc>
                <a:spcPct val="80000"/>
              </a:lnSpc>
            </a:pPr>
            <a:r>
              <a:rPr lang="en-US" sz="2000" dirty="0"/>
              <a:t>Customer service email routing</a:t>
            </a:r>
          </a:p>
          <a:p>
            <a:pPr lvl="1" eaLnBrk="1" hangingPunct="1">
              <a:lnSpc>
                <a:spcPct val="80000"/>
              </a:lnSpc>
            </a:pPr>
            <a:r>
              <a:rPr lang="en-US" sz="2000" dirty="0"/>
              <a:t>… many more</a:t>
            </a:r>
          </a:p>
          <a:p>
            <a:pPr lvl="1" eaLnBrk="1" hangingPunct="1">
              <a:lnSpc>
                <a:spcPct val="80000"/>
              </a:lnSpc>
            </a:pPr>
            <a:endParaRPr lang="en-US" sz="2000" dirty="0"/>
          </a:p>
          <a:p>
            <a:pPr eaLnBrk="1" hangingPunct="1">
              <a:lnSpc>
                <a:spcPct val="80000"/>
              </a:lnSpc>
            </a:pPr>
            <a:r>
              <a:rPr lang="en-US" sz="2400" dirty="0"/>
              <a:t>Classification is an important commercial technology!</a:t>
            </a:r>
          </a:p>
          <a:p>
            <a:pPr lvl="1" eaLnBrk="1" hangingPunct="1">
              <a:lnSpc>
                <a:spcPct val="80000"/>
              </a:lnSpc>
            </a:pPr>
            <a:endParaRPr lang="en-US" sz="2000" dirty="0"/>
          </a:p>
          <a:p>
            <a:pPr eaLnBrk="1" hangingPunct="1">
              <a:lnSpc>
                <a:spcPct val="80000"/>
              </a:lnSpc>
            </a:pPr>
            <a:endParaRPr lang="en-US" sz="24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77119" y="1371600"/>
            <a:ext cx="5333761" cy="4368111"/>
          </a:xfrm>
          <a:prstGeom prst="rect">
            <a:avLst/>
          </a:prstGeom>
          <a:noFill/>
        </p:spPr>
      </p:pic>
    </p:spTree>
    <p:extLst>
      <p:ext uri="{BB962C8B-B14F-4D97-AF65-F5344CB8AC3E}">
        <p14:creationId xmlns:p14="http://schemas.microsoft.com/office/powerpoint/2010/main" val="20510255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Model-Based Classification</a:t>
            </a:r>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24200" y="1307269"/>
            <a:ext cx="5943600" cy="5061857"/>
          </a:xfrm>
          <a:prstGeom prst="rect">
            <a:avLst/>
          </a:prstGeom>
          <a:noFill/>
        </p:spPr>
      </p:pic>
    </p:spTree>
    <p:extLst>
      <p:ext uri="{BB962C8B-B14F-4D97-AF65-F5344CB8AC3E}">
        <p14:creationId xmlns:p14="http://schemas.microsoft.com/office/powerpoint/2010/main" val="447388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Model-Based Classification</a:t>
            </a:r>
          </a:p>
        </p:txBody>
      </p:sp>
      <p:sp>
        <p:nvSpPr>
          <p:cNvPr id="3" name="Content Placeholder 2"/>
          <p:cNvSpPr>
            <a:spLocks noGrp="1"/>
          </p:cNvSpPr>
          <p:nvPr>
            <p:ph idx="1"/>
          </p:nvPr>
        </p:nvSpPr>
        <p:spPr>
          <a:xfrm>
            <a:off x="406400" y="1397001"/>
            <a:ext cx="5689600" cy="4729164"/>
          </a:xfrm>
        </p:spPr>
        <p:txBody>
          <a:bodyPr/>
          <a:lstStyle/>
          <a:p>
            <a:r>
              <a:rPr lang="en-US" sz="2800" dirty="0"/>
              <a:t>Model-based approach</a:t>
            </a:r>
          </a:p>
          <a:p>
            <a:pPr lvl="1"/>
            <a:r>
              <a:rPr lang="en-US" sz="2400" dirty="0"/>
              <a:t>Build a model (e.g. Bayes’ net) where both the label and features are random variables</a:t>
            </a:r>
          </a:p>
          <a:p>
            <a:pPr lvl="1"/>
            <a:r>
              <a:rPr lang="en-US" sz="2400" dirty="0"/>
              <a:t>Instantiate any observed features</a:t>
            </a:r>
          </a:p>
          <a:p>
            <a:pPr lvl="1"/>
            <a:r>
              <a:rPr lang="en-US" sz="2400" dirty="0"/>
              <a:t>Query for the distribution of the label conditioned on the features</a:t>
            </a:r>
          </a:p>
          <a:p>
            <a:pPr lvl="4"/>
            <a:endParaRPr lang="en-US" dirty="0"/>
          </a:p>
          <a:p>
            <a:r>
              <a:rPr lang="en-US" sz="2800" dirty="0"/>
              <a:t>Challenges</a:t>
            </a:r>
          </a:p>
          <a:p>
            <a:pPr lvl="1"/>
            <a:r>
              <a:rPr lang="en-US" sz="2400" dirty="0"/>
              <a:t>What structure should the BN have?</a:t>
            </a:r>
          </a:p>
          <a:p>
            <a:pPr lvl="1"/>
            <a:r>
              <a:rPr lang="en-US" sz="2400" dirty="0"/>
              <a:t>How should we learn its parameters?</a:t>
            </a:r>
            <a:endParaRPr lang="en-US" dirty="0"/>
          </a:p>
          <a:p>
            <a:pPr lvl="1"/>
            <a:endParaRPr lang="en-US" sz="2400" dirty="0"/>
          </a:p>
          <a:p>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55588" y="1355226"/>
            <a:ext cx="5655412" cy="4816422"/>
          </a:xfrm>
          <a:prstGeom prst="rect">
            <a:avLst/>
          </a:prstGeom>
          <a:noFill/>
        </p:spPr>
      </p:pic>
    </p:spTree>
    <p:extLst>
      <p:ext uri="{BB962C8B-B14F-4D97-AF65-F5344CB8AC3E}">
        <p14:creationId xmlns:p14="http://schemas.microsoft.com/office/powerpoint/2010/main" val="917431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atin typeface="Calibri"/>
                <a:cs typeface="Calibri"/>
              </a:rPr>
              <a:t>Naïve Bayes for Digits</a:t>
            </a:r>
          </a:p>
        </p:txBody>
      </p:sp>
      <p:sp>
        <p:nvSpPr>
          <p:cNvPr id="12291" name="Rectangle 3"/>
          <p:cNvSpPr>
            <a:spLocks noGrp="1" noChangeArrowheads="1"/>
          </p:cNvSpPr>
          <p:nvPr>
            <p:ph idx="1"/>
          </p:nvPr>
        </p:nvSpPr>
        <p:spPr>
          <a:xfrm>
            <a:off x="457200" y="1295400"/>
            <a:ext cx="10972800" cy="4800600"/>
          </a:xfrm>
        </p:spPr>
        <p:txBody>
          <a:bodyPr/>
          <a:lstStyle/>
          <a:p>
            <a:pPr eaLnBrk="1" hangingPunct="1"/>
            <a:r>
              <a:rPr lang="en-US" sz="2400" dirty="0">
                <a:latin typeface="Calibri"/>
                <a:cs typeface="Calibri"/>
              </a:rPr>
              <a:t>Naïve </a:t>
            </a:r>
            <a:r>
              <a:rPr lang="en-US" sz="2400" dirty="0" err="1">
                <a:latin typeface="Calibri"/>
                <a:cs typeface="Calibri"/>
              </a:rPr>
              <a:t>Bayes</a:t>
            </a:r>
            <a:r>
              <a:rPr lang="en-US" sz="2400" dirty="0">
                <a:latin typeface="Calibri"/>
                <a:cs typeface="Calibri"/>
              </a:rPr>
              <a:t>: Assume all features are independent effects of the label</a:t>
            </a:r>
          </a:p>
          <a:p>
            <a:pPr lvl="2"/>
            <a:endParaRPr lang="en-US" sz="1600" dirty="0">
              <a:latin typeface="Calibri"/>
              <a:cs typeface="Calibri"/>
            </a:endParaRPr>
          </a:p>
          <a:p>
            <a:pPr eaLnBrk="1" hangingPunct="1"/>
            <a:r>
              <a:rPr lang="en-US" sz="2400" dirty="0">
                <a:latin typeface="Calibri"/>
                <a:cs typeface="Calibri"/>
              </a:rPr>
              <a:t>Simple digit recognition version:</a:t>
            </a:r>
          </a:p>
          <a:p>
            <a:pPr lvl="1" eaLnBrk="1" hangingPunct="1"/>
            <a:r>
              <a:rPr lang="en-US" sz="2000" dirty="0">
                <a:latin typeface="Calibri"/>
                <a:cs typeface="Calibri"/>
              </a:rPr>
              <a:t>One feature (variable) </a:t>
            </a:r>
            <a:r>
              <a:rPr lang="en-US" sz="2000" dirty="0" err="1">
                <a:latin typeface="Calibri"/>
                <a:cs typeface="Calibri"/>
              </a:rPr>
              <a:t>F</a:t>
            </a:r>
            <a:r>
              <a:rPr lang="en-US" sz="2000" baseline="-25000" dirty="0" err="1">
                <a:latin typeface="Calibri"/>
                <a:cs typeface="Calibri"/>
              </a:rPr>
              <a:t>ij</a:t>
            </a:r>
            <a:r>
              <a:rPr lang="en-US" sz="2000" dirty="0">
                <a:latin typeface="Calibri"/>
                <a:cs typeface="Calibri"/>
              </a:rPr>
              <a:t> for each grid position &lt;</a:t>
            </a:r>
            <a:r>
              <a:rPr lang="en-US" sz="2000" dirty="0" err="1">
                <a:latin typeface="Calibri"/>
                <a:cs typeface="Calibri"/>
              </a:rPr>
              <a:t>i,j</a:t>
            </a:r>
            <a:r>
              <a:rPr lang="en-US" sz="2000" dirty="0">
                <a:latin typeface="Calibri"/>
                <a:cs typeface="Calibri"/>
              </a:rPr>
              <a:t>&gt;</a:t>
            </a:r>
          </a:p>
          <a:p>
            <a:pPr lvl="1" eaLnBrk="1" hangingPunct="1"/>
            <a:r>
              <a:rPr lang="en-US" sz="2000" dirty="0">
                <a:latin typeface="Calibri"/>
                <a:cs typeface="Calibri"/>
              </a:rPr>
              <a:t>Feature values are on / off, based on whether intensity</a:t>
            </a:r>
          </a:p>
          <a:p>
            <a:pPr lvl="1" eaLnBrk="1" hangingPunct="1">
              <a:buNone/>
            </a:pPr>
            <a:r>
              <a:rPr lang="en-US" sz="2000" dirty="0">
                <a:latin typeface="Calibri"/>
                <a:cs typeface="Calibri"/>
              </a:rPr>
              <a:t>	is more or less than 0.5 in underlying image</a:t>
            </a:r>
          </a:p>
          <a:p>
            <a:pPr lvl="1" eaLnBrk="1" hangingPunct="1"/>
            <a:r>
              <a:rPr lang="en-US" sz="2000" dirty="0">
                <a:latin typeface="Calibri"/>
                <a:cs typeface="Calibri"/>
              </a:rPr>
              <a:t>Each input maps to a feature vector, e.g.</a:t>
            </a: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r>
              <a:rPr lang="en-US" sz="2000" dirty="0">
                <a:latin typeface="Calibri"/>
                <a:cs typeface="Calibri"/>
              </a:rPr>
              <a:t>Here: lots of features, each is binary valued</a:t>
            </a:r>
          </a:p>
          <a:p>
            <a:pPr lvl="3"/>
            <a:endParaRPr lang="en-US" sz="1200" dirty="0">
              <a:latin typeface="Calibri"/>
              <a:cs typeface="Calibri"/>
            </a:endParaRPr>
          </a:p>
          <a:p>
            <a:pPr eaLnBrk="1" hangingPunct="1"/>
            <a:r>
              <a:rPr lang="en-US" sz="2400" dirty="0">
                <a:latin typeface="Calibri"/>
                <a:cs typeface="Calibri"/>
              </a:rPr>
              <a:t>Naïve </a:t>
            </a:r>
            <a:r>
              <a:rPr lang="en-US" sz="2400" dirty="0" err="1">
                <a:latin typeface="Calibri"/>
                <a:cs typeface="Calibri"/>
              </a:rPr>
              <a:t>Bayes</a:t>
            </a:r>
            <a:r>
              <a:rPr lang="en-US" sz="2400" dirty="0">
                <a:latin typeface="Calibri"/>
                <a:cs typeface="Calibri"/>
              </a:rPr>
              <a:t> model:</a:t>
            </a:r>
          </a:p>
          <a:p>
            <a:pPr lvl="5"/>
            <a:endParaRPr lang="en-US" sz="1200" dirty="0">
              <a:latin typeface="Calibri"/>
              <a:cs typeface="Calibri"/>
            </a:endParaRPr>
          </a:p>
          <a:p>
            <a:pPr eaLnBrk="1" hangingPunct="1"/>
            <a:r>
              <a:rPr lang="en-US" sz="2400" dirty="0">
                <a:latin typeface="Calibri"/>
                <a:cs typeface="Calibri"/>
              </a:rPr>
              <a:t>What do we need to learn?</a:t>
            </a:r>
          </a:p>
        </p:txBody>
      </p:sp>
      <p:pic>
        <p:nvPicPr>
          <p:cNvPr id="12292" name="Picture 5"/>
          <p:cNvPicPr>
            <a:picLocks noChangeAspect="1" noChangeArrowheads="1"/>
          </p:cNvPicPr>
          <p:nvPr/>
        </p:nvPicPr>
        <p:blipFill>
          <a:blip r:embed="rId5" cstate="print"/>
          <a:srcRect/>
          <a:stretch>
            <a:fillRect/>
          </a:stretch>
        </p:blipFill>
        <p:spPr bwMode="auto">
          <a:xfrm>
            <a:off x="1511300" y="4114800"/>
            <a:ext cx="404813" cy="457200"/>
          </a:xfrm>
          <a:prstGeom prst="rect">
            <a:avLst/>
          </a:prstGeom>
          <a:noFill/>
          <a:ln w="9525">
            <a:solidFill>
              <a:schemeClr val="tx2"/>
            </a:solidFill>
            <a:miter lim="800000"/>
            <a:headEnd/>
            <a:tailEnd/>
          </a:ln>
        </p:spPr>
      </p:pic>
      <p:pic>
        <p:nvPicPr>
          <p:cNvPr id="12293" name="Picture 9" descr="txp_fig"/>
          <p:cNvPicPr>
            <a:picLocks noChangeAspect="1" noChangeArrowheads="1"/>
          </p:cNvPicPr>
          <p:nvPr>
            <p:custDataLst>
              <p:tags r:id="rId1"/>
            </p:custDataLst>
          </p:nvPr>
        </p:nvPicPr>
        <p:blipFill>
          <a:blip r:embed="rId6" cstate="print"/>
          <a:srcRect/>
          <a:stretch>
            <a:fillRect/>
          </a:stretch>
        </p:blipFill>
        <p:spPr bwMode="auto">
          <a:xfrm>
            <a:off x="2144713" y="4267200"/>
            <a:ext cx="6618287" cy="238125"/>
          </a:xfrm>
          <a:prstGeom prst="rect">
            <a:avLst/>
          </a:prstGeom>
          <a:noFill/>
          <a:ln w="9525">
            <a:noFill/>
            <a:miter lim="800000"/>
            <a:headEnd/>
            <a:tailEnd/>
          </a:ln>
        </p:spPr>
      </p:pic>
      <p:pic>
        <p:nvPicPr>
          <p:cNvPr id="9" name="Picture 8" descr="txp_fig"/>
          <p:cNvPicPr>
            <a:picLocks noChangeAspect="1"/>
          </p:cNvPicPr>
          <p:nvPr>
            <p:custDataLst>
              <p:tags r:id="rId2"/>
            </p:custDataLst>
          </p:nvPr>
        </p:nvPicPr>
        <p:blipFill>
          <a:blip r:embed="rId7" cstate="print"/>
          <a:srcRect/>
          <a:stretch>
            <a:fillRect/>
          </a:stretch>
        </p:blipFill>
        <p:spPr bwMode="auto">
          <a:xfrm>
            <a:off x="3586162" y="5334000"/>
            <a:ext cx="5405438" cy="614363"/>
          </a:xfrm>
          <a:prstGeom prst="rect">
            <a:avLst/>
          </a:prstGeom>
          <a:noFill/>
          <a:ln w="9525">
            <a:noFill/>
            <a:miter lim="800000"/>
            <a:headEnd/>
            <a:tailEnd/>
          </a:ln>
        </p:spPr>
      </p:pic>
      <p:sp>
        <p:nvSpPr>
          <p:cNvPr id="7" name="Oval 4"/>
          <p:cNvSpPr>
            <a:spLocks noChangeArrowheads="1"/>
          </p:cNvSpPr>
          <p:nvPr/>
        </p:nvSpPr>
        <p:spPr bwMode="auto">
          <a:xfrm>
            <a:off x="10020300" y="19050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8" name="Oval 5"/>
          <p:cNvSpPr>
            <a:spLocks noChangeArrowheads="1"/>
          </p:cNvSpPr>
          <p:nvPr/>
        </p:nvSpPr>
        <p:spPr bwMode="auto">
          <a:xfrm>
            <a:off x="91059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0" name="Oval 6"/>
          <p:cNvSpPr>
            <a:spLocks noChangeArrowheads="1"/>
          </p:cNvSpPr>
          <p:nvPr/>
        </p:nvSpPr>
        <p:spPr bwMode="auto">
          <a:xfrm>
            <a:off x="10934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1" name="AutoShape 7"/>
          <p:cNvCxnSpPr>
            <a:cxnSpLocks noChangeShapeType="1"/>
            <a:stCxn id="7" idx="4"/>
            <a:endCxn id="10" idx="0"/>
          </p:cNvCxnSpPr>
          <p:nvPr/>
        </p:nvCxnSpPr>
        <p:spPr bwMode="auto">
          <a:xfrm>
            <a:off x="10287000" y="2438400"/>
            <a:ext cx="914400" cy="914400"/>
          </a:xfrm>
          <a:prstGeom prst="straightConnector1">
            <a:avLst/>
          </a:prstGeom>
          <a:noFill/>
          <a:ln w="9525">
            <a:solidFill>
              <a:schemeClr val="tx1"/>
            </a:solidFill>
            <a:round/>
            <a:headEnd/>
            <a:tailEnd type="triangle" w="med" len="med"/>
          </a:ln>
        </p:spPr>
      </p:cxnSp>
      <p:cxnSp>
        <p:nvCxnSpPr>
          <p:cNvPr id="12" name="AutoShape 8"/>
          <p:cNvCxnSpPr>
            <a:cxnSpLocks noChangeShapeType="1"/>
            <a:stCxn id="7" idx="4"/>
            <a:endCxn id="8" idx="0"/>
          </p:cNvCxnSpPr>
          <p:nvPr/>
        </p:nvCxnSpPr>
        <p:spPr bwMode="auto">
          <a:xfrm flipH="1">
            <a:off x="9372600" y="2438400"/>
            <a:ext cx="914400" cy="914400"/>
          </a:xfrm>
          <a:prstGeom prst="straightConnector1">
            <a:avLst/>
          </a:prstGeom>
          <a:noFill/>
          <a:ln w="9525">
            <a:solidFill>
              <a:schemeClr val="tx1"/>
            </a:solidFill>
            <a:round/>
            <a:headEnd/>
            <a:tailEnd type="triangle" w="med" len="med"/>
          </a:ln>
        </p:spPr>
      </p:cxnSp>
      <p:sp>
        <p:nvSpPr>
          <p:cNvPr id="13" name="Oval 9"/>
          <p:cNvSpPr>
            <a:spLocks noChangeArrowheads="1"/>
          </p:cNvSpPr>
          <p:nvPr/>
        </p:nvSpPr>
        <p:spPr bwMode="auto">
          <a:xfrm>
            <a:off x="9791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4" name="AutoShape 10"/>
          <p:cNvCxnSpPr>
            <a:cxnSpLocks noChangeShapeType="1"/>
            <a:stCxn id="7" idx="4"/>
            <a:endCxn id="13" idx="0"/>
          </p:cNvCxnSpPr>
          <p:nvPr/>
        </p:nvCxnSpPr>
        <p:spPr bwMode="auto">
          <a:xfrm flipH="1">
            <a:off x="10058400" y="2438400"/>
            <a:ext cx="228600" cy="914400"/>
          </a:xfrm>
          <a:prstGeom prst="straightConnector1">
            <a:avLst/>
          </a:prstGeom>
          <a:noFill/>
          <a:ln w="9525">
            <a:solidFill>
              <a:schemeClr val="tx1"/>
            </a:solidFill>
            <a:round/>
            <a:headEnd/>
            <a:tailEnd type="triangle" w="med" len="med"/>
          </a:ln>
        </p:spPr>
      </p:cxnSp>
      <p:pic>
        <p:nvPicPr>
          <p:cNvPr id="15" name="Picture 11" descr="txp_fig"/>
          <p:cNvPicPr>
            <a:picLocks noChangeAspect="1" noChangeArrowheads="1"/>
          </p:cNvPicPr>
          <p:nvPr>
            <p:custDataLst>
              <p:tags r:id="rId3"/>
            </p:custDataLst>
          </p:nvPr>
        </p:nvPicPr>
        <p:blipFill>
          <a:blip r:embed="rId8" cstate="print"/>
          <a:srcRect/>
          <a:stretch>
            <a:fillRect/>
          </a:stretch>
        </p:blipFill>
        <p:spPr bwMode="auto">
          <a:xfrm>
            <a:off x="10477500" y="3581400"/>
            <a:ext cx="307975" cy="55563"/>
          </a:xfrm>
          <a:prstGeom prst="rect">
            <a:avLst/>
          </a:prstGeom>
          <a:noFill/>
          <a:ln w="9525">
            <a:noFill/>
            <a:miter lim="800000"/>
            <a:headEnd/>
            <a:tailEnd/>
          </a:ln>
        </p:spPr>
      </p:pic>
    </p:spTree>
    <p:extLst>
      <p:ext uri="{BB962C8B-B14F-4D97-AF65-F5344CB8AC3E}">
        <p14:creationId xmlns:p14="http://schemas.microsoft.com/office/powerpoint/2010/main" val="330281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atin typeface="Calibri"/>
                <a:cs typeface="Calibri"/>
              </a:rPr>
              <a:t>General Naïve Bayes</a:t>
            </a:r>
          </a:p>
        </p:txBody>
      </p:sp>
      <p:sp>
        <p:nvSpPr>
          <p:cNvPr id="1277955" name="Rectangle 3"/>
          <p:cNvSpPr>
            <a:spLocks noGrp="1" noChangeArrowheads="1"/>
          </p:cNvSpPr>
          <p:nvPr>
            <p:ph idx="1"/>
          </p:nvPr>
        </p:nvSpPr>
        <p:spPr>
          <a:xfrm>
            <a:off x="457200" y="1600200"/>
            <a:ext cx="9677400" cy="5029200"/>
          </a:xfrm>
        </p:spPr>
        <p:txBody>
          <a:bodyPr/>
          <a:lstStyle/>
          <a:p>
            <a:pPr eaLnBrk="1" hangingPunct="1">
              <a:lnSpc>
                <a:spcPct val="80000"/>
              </a:lnSpc>
            </a:pPr>
            <a:r>
              <a:rPr lang="en-US" sz="2400" dirty="0">
                <a:latin typeface="Calibri"/>
                <a:cs typeface="Calibri"/>
              </a:rPr>
              <a:t>A general </a:t>
            </a:r>
            <a:r>
              <a:rPr lang="en-US" sz="2400" dirty="0">
                <a:solidFill>
                  <a:schemeClr val="accent6"/>
                </a:solidFill>
                <a:latin typeface="Calibri"/>
                <a:cs typeface="Calibri"/>
              </a:rPr>
              <a:t>Naive </a:t>
            </a:r>
            <a:r>
              <a:rPr lang="en-US" sz="2400" dirty="0" err="1">
                <a:solidFill>
                  <a:schemeClr val="accent6"/>
                </a:solidFill>
                <a:latin typeface="Calibri"/>
                <a:cs typeface="Calibri"/>
              </a:rPr>
              <a:t>Bayes</a:t>
            </a:r>
            <a:r>
              <a:rPr lang="en-US" sz="2400" dirty="0">
                <a:solidFill>
                  <a:schemeClr val="accent6"/>
                </a:solidFill>
                <a:latin typeface="Calibri"/>
                <a:cs typeface="Calibri"/>
              </a:rPr>
              <a:t> </a:t>
            </a:r>
            <a:r>
              <a:rPr lang="en-US" sz="2400" dirty="0">
                <a:latin typeface="Calibri"/>
                <a:cs typeface="Calibri"/>
              </a:rPr>
              <a:t>model:</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We only have to specify how each feature depends on the class</a:t>
            </a:r>
          </a:p>
          <a:p>
            <a:pPr eaLnBrk="1" hangingPunct="1">
              <a:lnSpc>
                <a:spcPct val="80000"/>
              </a:lnSpc>
            </a:pPr>
            <a:r>
              <a:rPr lang="en-US" sz="2400" dirty="0">
                <a:latin typeface="Calibri"/>
                <a:cs typeface="Calibri"/>
              </a:rPr>
              <a:t>Total number of parameters is </a:t>
            </a:r>
            <a:r>
              <a:rPr lang="en-US" sz="2400" i="1" dirty="0">
                <a:solidFill>
                  <a:srgbClr val="CC0000"/>
                </a:solidFill>
                <a:latin typeface="Calibri"/>
                <a:cs typeface="Calibri"/>
              </a:rPr>
              <a:t>linear</a:t>
            </a:r>
            <a:r>
              <a:rPr lang="en-US" sz="2400" dirty="0">
                <a:latin typeface="Calibri"/>
                <a:cs typeface="Calibri"/>
              </a:rPr>
              <a:t> in number of features</a:t>
            </a:r>
          </a:p>
          <a:p>
            <a:pPr eaLnBrk="1" hangingPunct="1">
              <a:lnSpc>
                <a:spcPct val="80000"/>
              </a:lnSpc>
            </a:pPr>
            <a:r>
              <a:rPr lang="en-US" sz="2400" dirty="0">
                <a:latin typeface="Calibri"/>
                <a:cs typeface="Calibri"/>
              </a:rPr>
              <a:t>Model is very simplistic, but often works anyway</a:t>
            </a:r>
          </a:p>
          <a:p>
            <a:pPr eaLnBrk="1" hangingPunct="1">
              <a:lnSpc>
                <a:spcPct val="80000"/>
              </a:lnSpc>
            </a:pPr>
            <a:endParaRPr lang="en-US" sz="2400" dirty="0">
              <a:latin typeface="Calibri"/>
              <a:cs typeface="Calibri"/>
            </a:endParaRPr>
          </a:p>
        </p:txBody>
      </p:sp>
      <p:sp>
        <p:nvSpPr>
          <p:cNvPr id="13316" name="Oval 4"/>
          <p:cNvSpPr>
            <a:spLocks noChangeArrowheads="1"/>
          </p:cNvSpPr>
          <p:nvPr/>
        </p:nvSpPr>
        <p:spPr bwMode="auto">
          <a:xfrm>
            <a:off x="9258300" y="17526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13317" name="Oval 5"/>
          <p:cNvSpPr>
            <a:spLocks noChangeArrowheads="1"/>
          </p:cNvSpPr>
          <p:nvPr/>
        </p:nvSpPr>
        <p:spPr bwMode="auto">
          <a:xfrm>
            <a:off x="83439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3318" name="Oval 6"/>
          <p:cNvSpPr>
            <a:spLocks noChangeArrowheads="1"/>
          </p:cNvSpPr>
          <p:nvPr/>
        </p:nvSpPr>
        <p:spPr bwMode="auto">
          <a:xfrm>
            <a:off x="10172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3319" name="AutoShape 7"/>
          <p:cNvCxnSpPr>
            <a:cxnSpLocks noChangeShapeType="1"/>
            <a:stCxn id="13316" idx="4"/>
            <a:endCxn id="13318" idx="0"/>
          </p:cNvCxnSpPr>
          <p:nvPr/>
        </p:nvCxnSpPr>
        <p:spPr bwMode="auto">
          <a:xfrm>
            <a:off x="9525000" y="2286000"/>
            <a:ext cx="914400" cy="914400"/>
          </a:xfrm>
          <a:prstGeom prst="straightConnector1">
            <a:avLst/>
          </a:prstGeom>
          <a:noFill/>
          <a:ln w="9525">
            <a:solidFill>
              <a:schemeClr val="tx1"/>
            </a:solidFill>
            <a:round/>
            <a:headEnd/>
            <a:tailEnd type="triangle" w="med" len="med"/>
          </a:ln>
        </p:spPr>
      </p:cxnSp>
      <p:cxnSp>
        <p:nvCxnSpPr>
          <p:cNvPr id="13320" name="AutoShape 8"/>
          <p:cNvCxnSpPr>
            <a:cxnSpLocks noChangeShapeType="1"/>
            <a:stCxn id="13316" idx="4"/>
            <a:endCxn id="13317" idx="0"/>
          </p:cNvCxnSpPr>
          <p:nvPr/>
        </p:nvCxnSpPr>
        <p:spPr bwMode="auto">
          <a:xfrm flipH="1">
            <a:off x="8610600" y="2286000"/>
            <a:ext cx="914400" cy="914400"/>
          </a:xfrm>
          <a:prstGeom prst="straightConnector1">
            <a:avLst/>
          </a:prstGeom>
          <a:noFill/>
          <a:ln w="9525">
            <a:solidFill>
              <a:schemeClr val="tx1"/>
            </a:solidFill>
            <a:round/>
            <a:headEnd/>
            <a:tailEnd type="triangle" w="med" len="med"/>
          </a:ln>
        </p:spPr>
      </p:cxnSp>
      <p:sp>
        <p:nvSpPr>
          <p:cNvPr id="13321" name="Oval 9"/>
          <p:cNvSpPr>
            <a:spLocks noChangeArrowheads="1"/>
          </p:cNvSpPr>
          <p:nvPr/>
        </p:nvSpPr>
        <p:spPr bwMode="auto">
          <a:xfrm>
            <a:off x="9029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3322" name="AutoShape 10"/>
          <p:cNvCxnSpPr>
            <a:cxnSpLocks noChangeShapeType="1"/>
            <a:stCxn id="13316" idx="4"/>
            <a:endCxn id="13321" idx="0"/>
          </p:cNvCxnSpPr>
          <p:nvPr/>
        </p:nvCxnSpPr>
        <p:spPr bwMode="auto">
          <a:xfrm flipH="1">
            <a:off x="9296400" y="2286000"/>
            <a:ext cx="228600" cy="914400"/>
          </a:xfrm>
          <a:prstGeom prst="straightConnector1">
            <a:avLst/>
          </a:prstGeom>
          <a:noFill/>
          <a:ln w="9525">
            <a:solidFill>
              <a:schemeClr val="tx1"/>
            </a:solidFill>
            <a:round/>
            <a:headEnd/>
            <a:tailEnd type="triangle" w="med" len="med"/>
          </a:ln>
        </p:spPr>
      </p:cxnSp>
      <p:pic>
        <p:nvPicPr>
          <p:cNvPr id="13323" name="Picture 11" descr="txp_fig"/>
          <p:cNvPicPr>
            <a:picLocks noChangeAspect="1" noChangeArrowheads="1"/>
          </p:cNvPicPr>
          <p:nvPr>
            <p:custDataLst>
              <p:tags r:id="rId1"/>
            </p:custDataLst>
          </p:nvPr>
        </p:nvPicPr>
        <p:blipFill>
          <a:blip r:embed="rId5" cstate="print"/>
          <a:srcRect/>
          <a:stretch>
            <a:fillRect/>
          </a:stretch>
        </p:blipFill>
        <p:spPr bwMode="auto">
          <a:xfrm>
            <a:off x="9715500" y="3429000"/>
            <a:ext cx="307975" cy="55563"/>
          </a:xfrm>
          <a:prstGeom prst="rect">
            <a:avLst/>
          </a:prstGeom>
          <a:noFill/>
          <a:ln w="9525">
            <a:noFill/>
            <a:miter lim="800000"/>
            <a:headEnd/>
            <a:tailEnd/>
          </a:ln>
        </p:spPr>
      </p:pic>
      <p:pic>
        <p:nvPicPr>
          <p:cNvPr id="13324" name="Picture 20" descr="txp_fig"/>
          <p:cNvPicPr>
            <a:picLocks noChangeAspect="1"/>
          </p:cNvPicPr>
          <p:nvPr>
            <p:custDataLst>
              <p:tags r:id="rId2"/>
            </p:custDataLst>
          </p:nvPr>
        </p:nvPicPr>
        <p:blipFill>
          <a:blip r:embed="rId6" cstate="print"/>
          <a:srcRect/>
          <a:stretch>
            <a:fillRect/>
          </a:stretch>
        </p:blipFill>
        <p:spPr bwMode="auto">
          <a:xfrm>
            <a:off x="1143000" y="3225800"/>
            <a:ext cx="2346325" cy="279400"/>
          </a:xfrm>
          <a:prstGeom prst="rect">
            <a:avLst/>
          </a:prstGeom>
          <a:noFill/>
          <a:ln w="9525">
            <a:noFill/>
            <a:miter lim="800000"/>
            <a:headEnd/>
            <a:tailEnd/>
          </a:ln>
        </p:spPr>
      </p:pic>
      <p:pic>
        <p:nvPicPr>
          <p:cNvPr id="13325" name="Picture 21" descr="txp_fig"/>
          <p:cNvPicPr>
            <a:picLocks noChangeAspect="1"/>
          </p:cNvPicPr>
          <p:nvPr>
            <p:custDataLst>
              <p:tags r:id="rId3"/>
            </p:custDataLst>
          </p:nvPr>
        </p:nvPicPr>
        <p:blipFill>
          <a:blip r:embed="rId7" cstate="print"/>
          <a:srcRect/>
          <a:stretch>
            <a:fillRect/>
          </a:stretch>
        </p:blipFill>
        <p:spPr bwMode="auto">
          <a:xfrm>
            <a:off x="3886200" y="3200400"/>
            <a:ext cx="2193925" cy="573087"/>
          </a:xfrm>
          <a:prstGeom prst="rect">
            <a:avLst/>
          </a:prstGeom>
          <a:noFill/>
          <a:ln w="9525">
            <a:noFill/>
            <a:miter lim="800000"/>
            <a:headEnd/>
            <a:tailEnd/>
          </a:ln>
        </p:spPr>
      </p:pic>
      <p:sp>
        <p:nvSpPr>
          <p:cNvPr id="1277966" name="Text Box 14"/>
          <p:cNvSpPr txBox="1">
            <a:spLocks noChangeArrowheads="1"/>
          </p:cNvSpPr>
          <p:nvPr/>
        </p:nvSpPr>
        <p:spPr bwMode="auto">
          <a:xfrm>
            <a:off x="3429000" y="2438400"/>
            <a:ext cx="1752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|Y| labels</a:t>
            </a:r>
          </a:p>
        </p:txBody>
      </p:sp>
      <p:sp>
        <p:nvSpPr>
          <p:cNvPr id="1277967" name="Text Box 15"/>
          <p:cNvSpPr txBox="1">
            <a:spLocks noChangeArrowheads="1"/>
          </p:cNvSpPr>
          <p:nvPr/>
        </p:nvSpPr>
        <p:spPr bwMode="auto">
          <a:xfrm>
            <a:off x="4953000" y="4006850"/>
            <a:ext cx="2362200" cy="641350"/>
          </a:xfrm>
          <a:prstGeom prst="rect">
            <a:avLst/>
          </a:prstGeom>
          <a:noFill/>
          <a:ln w="9525">
            <a:noFill/>
            <a:miter lim="800000"/>
            <a:headEnd/>
            <a:tailEnd/>
          </a:ln>
        </p:spPr>
        <p:txBody>
          <a:bodyPr>
            <a:spAutoFit/>
          </a:bodyPr>
          <a:lstStyle/>
          <a:p>
            <a:pPr>
              <a:spcBef>
                <a:spcPct val="50000"/>
              </a:spcBef>
            </a:pPr>
            <a:r>
              <a:rPr lang="en-US" dirty="0">
                <a:latin typeface="Calibri"/>
                <a:cs typeface="Calibri"/>
              </a:rPr>
              <a:t>n x |F| x |Y| parameters</a:t>
            </a:r>
          </a:p>
        </p:txBody>
      </p:sp>
      <p:sp>
        <p:nvSpPr>
          <p:cNvPr id="1277968" name="Text Box 16"/>
          <p:cNvSpPr txBox="1">
            <a:spLocks noChangeArrowheads="1"/>
          </p:cNvSpPr>
          <p:nvPr/>
        </p:nvSpPr>
        <p:spPr bwMode="auto">
          <a:xfrm>
            <a:off x="1371600" y="3930650"/>
            <a:ext cx="2057400" cy="369332"/>
          </a:xfrm>
          <a:prstGeom prst="rect">
            <a:avLst/>
          </a:prstGeom>
          <a:noFill/>
          <a:ln w="9525">
            <a:noFill/>
            <a:miter lim="800000"/>
            <a:headEnd/>
            <a:tailEnd/>
          </a:ln>
        </p:spPr>
        <p:txBody>
          <a:bodyPr wrap="square">
            <a:spAutoFit/>
          </a:bodyPr>
          <a:lstStyle/>
          <a:p>
            <a:pPr>
              <a:spcBef>
                <a:spcPct val="50000"/>
              </a:spcBef>
            </a:pPr>
            <a:r>
              <a:rPr lang="en-US" dirty="0">
                <a:latin typeface="Calibri"/>
                <a:cs typeface="Calibri"/>
              </a:rPr>
              <a:t>|Y| x |</a:t>
            </a:r>
            <a:r>
              <a:rPr lang="en-US" dirty="0" err="1">
                <a:latin typeface="Calibri"/>
                <a:cs typeface="Calibri"/>
              </a:rPr>
              <a:t>F|</a:t>
            </a:r>
            <a:r>
              <a:rPr lang="en-US" baseline="30000" dirty="0" err="1">
                <a:latin typeface="Calibri"/>
                <a:cs typeface="Calibri"/>
              </a:rPr>
              <a:t>n</a:t>
            </a:r>
            <a:r>
              <a:rPr lang="en-US" dirty="0">
                <a:latin typeface="Calibri"/>
                <a:cs typeface="Calibri"/>
              </a:rPr>
              <a:t> values</a:t>
            </a:r>
          </a:p>
        </p:txBody>
      </p:sp>
    </p:spTree>
    <p:extLst>
      <p:ext uri="{BB962C8B-B14F-4D97-AF65-F5344CB8AC3E}">
        <p14:creationId xmlns:p14="http://schemas.microsoft.com/office/powerpoint/2010/main" val="195117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79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79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779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77955">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795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7966" grpId="0"/>
      <p:bldP spid="1277967" grpId="0"/>
      <p:bldP spid="127796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atin typeface="Calibri"/>
                <a:cs typeface="Calibri"/>
              </a:rPr>
              <a:t>Inference for Naïve Bayes</a:t>
            </a:r>
          </a:p>
        </p:txBody>
      </p:sp>
      <p:sp>
        <p:nvSpPr>
          <p:cNvPr id="1278979" name="Rectangle 3"/>
          <p:cNvSpPr>
            <a:spLocks noGrp="1" noChangeArrowheads="1"/>
          </p:cNvSpPr>
          <p:nvPr>
            <p:ph idx="1"/>
          </p:nvPr>
        </p:nvSpPr>
        <p:spPr>
          <a:xfrm>
            <a:off x="457200" y="1524000"/>
            <a:ext cx="8229600" cy="4953000"/>
          </a:xfrm>
        </p:spPr>
        <p:txBody>
          <a:bodyPr/>
          <a:lstStyle/>
          <a:p>
            <a:pPr eaLnBrk="1" hangingPunct="1">
              <a:lnSpc>
                <a:spcPct val="80000"/>
              </a:lnSpc>
            </a:pPr>
            <a:r>
              <a:rPr lang="en-US" sz="2400" dirty="0">
                <a:latin typeface="Calibri"/>
                <a:cs typeface="Calibri"/>
              </a:rPr>
              <a:t>Goal: compute posterior distribution over label variable Y</a:t>
            </a:r>
          </a:p>
          <a:p>
            <a:pPr lvl="1" eaLnBrk="1" hangingPunct="1">
              <a:lnSpc>
                <a:spcPct val="80000"/>
              </a:lnSpc>
            </a:pPr>
            <a:r>
              <a:rPr lang="en-US" sz="2000" dirty="0">
                <a:latin typeface="Calibri"/>
                <a:cs typeface="Calibri"/>
              </a:rPr>
              <a:t>Step 1: get joint probability of label and evidence for each label</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Step 2: sum to get probability of evidence</a:t>
            </a: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Step 3: normalize by dividing Step 1 by Step 2</a:t>
            </a:r>
          </a:p>
          <a:p>
            <a:pPr eaLnBrk="1" hangingPunct="1">
              <a:lnSpc>
                <a:spcPct val="80000"/>
              </a:lnSpc>
            </a:pPr>
            <a:endParaRPr lang="en-US" sz="2400" dirty="0">
              <a:latin typeface="Calibri"/>
              <a:cs typeface="Calibri"/>
            </a:endParaRPr>
          </a:p>
        </p:txBody>
      </p:sp>
      <p:pic>
        <p:nvPicPr>
          <p:cNvPr id="14340" name="Picture 15" descr="txp_fig"/>
          <p:cNvPicPr>
            <a:picLocks noChangeAspect="1"/>
          </p:cNvPicPr>
          <p:nvPr>
            <p:custDataLst>
              <p:tags r:id="rId1"/>
            </p:custDataLst>
          </p:nvPr>
        </p:nvPicPr>
        <p:blipFill>
          <a:blip r:embed="rId8" cstate="print"/>
          <a:srcRect/>
          <a:stretch>
            <a:fillRect/>
          </a:stretch>
        </p:blipFill>
        <p:spPr bwMode="auto">
          <a:xfrm>
            <a:off x="1447800" y="3141662"/>
            <a:ext cx="2181225" cy="279400"/>
          </a:xfrm>
          <a:prstGeom prst="rect">
            <a:avLst/>
          </a:prstGeom>
          <a:noFill/>
          <a:ln w="9525">
            <a:noFill/>
            <a:miter lim="800000"/>
            <a:headEnd/>
            <a:tailEnd/>
          </a:ln>
        </p:spPr>
      </p:pic>
      <p:pic>
        <p:nvPicPr>
          <p:cNvPr id="14341" name="Picture 16" descr="txp_fig"/>
          <p:cNvPicPr>
            <a:picLocks noChangeAspect="1"/>
          </p:cNvPicPr>
          <p:nvPr>
            <p:custDataLst>
              <p:tags r:id="rId2"/>
            </p:custDataLst>
          </p:nvPr>
        </p:nvPicPr>
        <p:blipFill>
          <a:blip r:embed="rId9" cstate="print"/>
          <a:srcRect/>
          <a:stretch>
            <a:fillRect/>
          </a:stretch>
        </p:blipFill>
        <p:spPr bwMode="auto">
          <a:xfrm>
            <a:off x="4024313" y="2684462"/>
            <a:ext cx="2347912" cy="1312863"/>
          </a:xfrm>
          <a:prstGeom prst="rect">
            <a:avLst/>
          </a:prstGeom>
          <a:noFill/>
          <a:ln w="9525">
            <a:noFill/>
            <a:miter lim="800000"/>
            <a:headEnd/>
            <a:tailEnd/>
          </a:ln>
        </p:spPr>
      </p:pic>
      <p:pic>
        <p:nvPicPr>
          <p:cNvPr id="14" name="Picture 13" descr="txp_fig"/>
          <p:cNvPicPr>
            <a:picLocks noChangeAspect="1"/>
          </p:cNvPicPr>
          <p:nvPr>
            <p:custDataLst>
              <p:tags r:id="rId3"/>
            </p:custDataLst>
          </p:nvPr>
        </p:nvPicPr>
        <p:blipFill>
          <a:blip r:embed="rId10" cstate="print"/>
          <a:srcRect/>
          <a:stretch>
            <a:fillRect/>
          </a:stretch>
        </p:blipFill>
        <p:spPr bwMode="auto">
          <a:xfrm>
            <a:off x="7513638" y="2667000"/>
            <a:ext cx="2711450" cy="1314450"/>
          </a:xfrm>
          <a:prstGeom prst="rect">
            <a:avLst/>
          </a:prstGeom>
          <a:noFill/>
          <a:ln w="9525">
            <a:noFill/>
            <a:miter lim="800000"/>
            <a:headEnd/>
            <a:tailEnd/>
          </a:ln>
        </p:spPr>
      </p:pic>
      <p:sp>
        <p:nvSpPr>
          <p:cNvPr id="1278983" name="AutoShape 7"/>
          <p:cNvSpPr>
            <a:spLocks noChangeArrowheads="1"/>
          </p:cNvSpPr>
          <p:nvPr/>
        </p:nvSpPr>
        <p:spPr bwMode="auto">
          <a:xfrm>
            <a:off x="6705600" y="3065462"/>
            <a:ext cx="5334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sp>
        <p:nvSpPr>
          <p:cNvPr id="1278984" name="Line 8"/>
          <p:cNvSpPr>
            <a:spLocks noChangeShapeType="1"/>
          </p:cNvSpPr>
          <p:nvPr/>
        </p:nvSpPr>
        <p:spPr bwMode="auto">
          <a:xfrm>
            <a:off x="7391400" y="4284662"/>
            <a:ext cx="3048000" cy="0"/>
          </a:xfrm>
          <a:prstGeom prst="line">
            <a:avLst/>
          </a:prstGeom>
          <a:noFill/>
          <a:ln w="9525">
            <a:solidFill>
              <a:schemeClr val="tx1"/>
            </a:solidFill>
            <a:round/>
            <a:headEnd/>
            <a:tailEnd/>
          </a:ln>
        </p:spPr>
        <p:txBody>
          <a:bodyPr/>
          <a:lstStyle/>
          <a:p>
            <a:endParaRPr lang="en-US">
              <a:latin typeface="Calibri"/>
              <a:cs typeface="Calibri"/>
            </a:endParaRPr>
          </a:p>
        </p:txBody>
      </p:sp>
      <p:pic>
        <p:nvPicPr>
          <p:cNvPr id="19" name="Picture 18" descr="txp_fig"/>
          <p:cNvPicPr>
            <a:picLocks noChangeAspect="1"/>
          </p:cNvPicPr>
          <p:nvPr>
            <p:custDataLst>
              <p:tags r:id="rId4"/>
            </p:custDataLst>
          </p:nvPr>
        </p:nvPicPr>
        <p:blipFill>
          <a:blip r:embed="rId11" cstate="print"/>
          <a:srcRect/>
          <a:stretch>
            <a:fillRect/>
          </a:stretch>
        </p:blipFill>
        <p:spPr bwMode="auto">
          <a:xfrm>
            <a:off x="8001000" y="4437062"/>
            <a:ext cx="1495425" cy="279400"/>
          </a:xfrm>
          <a:prstGeom prst="rect">
            <a:avLst/>
          </a:prstGeom>
          <a:noFill/>
          <a:ln w="9525">
            <a:noFill/>
            <a:miter lim="800000"/>
            <a:headEnd/>
            <a:tailEnd/>
          </a:ln>
        </p:spPr>
      </p:pic>
      <p:sp>
        <p:nvSpPr>
          <p:cNvPr id="1278986" name="Freeform 10"/>
          <p:cNvSpPr>
            <a:spLocks/>
          </p:cNvSpPr>
          <p:nvPr/>
        </p:nvSpPr>
        <p:spPr bwMode="auto">
          <a:xfrm flipH="1">
            <a:off x="10439400" y="3294062"/>
            <a:ext cx="469900" cy="1295400"/>
          </a:xfrm>
          <a:custGeom>
            <a:avLst/>
            <a:gdLst>
              <a:gd name="T0" fmla="*/ 2147483647 w 952"/>
              <a:gd name="T1" fmla="*/ 0 h 960"/>
              <a:gd name="T2" fmla="*/ 2147483647 w 952"/>
              <a:gd name="T3" fmla="*/ 2147483647 h 960"/>
              <a:gd name="T4" fmla="*/ 2147483647 w 952"/>
              <a:gd name="T5" fmla="*/ 2147483647 h 960"/>
              <a:gd name="T6" fmla="*/ 2147483647 w 952"/>
              <a:gd name="T7" fmla="*/ 2147483647 h 960"/>
              <a:gd name="T8" fmla="*/ 0 60000 65536"/>
              <a:gd name="T9" fmla="*/ 0 60000 65536"/>
              <a:gd name="T10" fmla="*/ 0 60000 65536"/>
              <a:gd name="T11" fmla="*/ 0 60000 65536"/>
              <a:gd name="T12" fmla="*/ 0 w 952"/>
              <a:gd name="T13" fmla="*/ 0 h 960"/>
              <a:gd name="T14" fmla="*/ 952 w 952"/>
              <a:gd name="T15" fmla="*/ 960 h 960"/>
            </a:gdLst>
            <a:ahLst/>
            <a:cxnLst>
              <a:cxn ang="T8">
                <a:pos x="T0" y="T1"/>
              </a:cxn>
              <a:cxn ang="T9">
                <a:pos x="T2" y="T3"/>
              </a:cxn>
              <a:cxn ang="T10">
                <a:pos x="T4" y="T5"/>
              </a:cxn>
              <a:cxn ang="T11">
                <a:pos x="T6" y="T7"/>
              </a:cxn>
            </a:cxnLst>
            <a:rect l="T12" t="T13" r="T14" b="T15"/>
            <a:pathLst>
              <a:path w="952" h="960">
                <a:moveTo>
                  <a:pt x="712" y="0"/>
                </a:moveTo>
                <a:cubicBezTo>
                  <a:pt x="472" y="148"/>
                  <a:pt x="232" y="296"/>
                  <a:pt x="136" y="432"/>
                </a:cubicBezTo>
                <a:cubicBezTo>
                  <a:pt x="40" y="568"/>
                  <a:pt x="0" y="728"/>
                  <a:pt x="136" y="816"/>
                </a:cubicBezTo>
                <a:cubicBezTo>
                  <a:pt x="272" y="904"/>
                  <a:pt x="612" y="932"/>
                  <a:pt x="952" y="960"/>
                </a:cubicBezTo>
              </a:path>
            </a:pathLst>
          </a:custGeom>
          <a:noFill/>
          <a:ln w="50800">
            <a:solidFill>
              <a:schemeClr val="tx1"/>
            </a:solidFill>
            <a:round/>
            <a:headEnd/>
            <a:tailEnd type="triangle" w="med" len="med"/>
          </a:ln>
        </p:spPr>
        <p:txBody>
          <a:bodyPr/>
          <a:lstStyle/>
          <a:p>
            <a:endParaRPr lang="en-US">
              <a:latin typeface="Calibri"/>
              <a:cs typeface="Calibri"/>
            </a:endParaRPr>
          </a:p>
        </p:txBody>
      </p:sp>
      <p:sp>
        <p:nvSpPr>
          <p:cNvPr id="1278987" name="Text Box 11"/>
          <p:cNvSpPr txBox="1">
            <a:spLocks noChangeArrowheads="1"/>
          </p:cNvSpPr>
          <p:nvPr/>
        </p:nvSpPr>
        <p:spPr bwMode="auto">
          <a:xfrm>
            <a:off x="10744200" y="4360862"/>
            <a:ext cx="4572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a:t>
            </a:r>
          </a:p>
        </p:txBody>
      </p:sp>
      <p:pic>
        <p:nvPicPr>
          <p:cNvPr id="20" name="Picture 19" descr="txp_fig"/>
          <p:cNvPicPr>
            <a:picLocks noChangeAspect="1"/>
          </p:cNvPicPr>
          <p:nvPr>
            <p:custDataLst>
              <p:tags r:id="rId5"/>
            </p:custDataLst>
          </p:nvPr>
        </p:nvPicPr>
        <p:blipFill>
          <a:blip r:embed="rId12" cstate="print"/>
          <a:srcRect/>
          <a:stretch>
            <a:fillRect/>
          </a:stretch>
        </p:blipFill>
        <p:spPr bwMode="auto">
          <a:xfrm>
            <a:off x="7945438" y="5726112"/>
            <a:ext cx="1814512" cy="293688"/>
          </a:xfrm>
          <a:prstGeom prst="rect">
            <a:avLst/>
          </a:prstGeom>
          <a:noFill/>
          <a:ln w="9525">
            <a:noFill/>
            <a:miter lim="800000"/>
            <a:headEnd/>
            <a:tailEnd/>
          </a:ln>
        </p:spPr>
      </p:pic>
      <p:sp>
        <p:nvSpPr>
          <p:cNvPr id="1278989" name="AutoShape 13"/>
          <p:cNvSpPr>
            <a:spLocks noChangeArrowheads="1"/>
          </p:cNvSpPr>
          <p:nvPr/>
        </p:nvSpPr>
        <p:spPr bwMode="auto">
          <a:xfrm rot="5400000">
            <a:off x="8572500" y="4932362"/>
            <a:ext cx="4572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15" name="Picture 16" descr="txp_fig"/>
          <p:cNvPicPr>
            <a:picLocks noChangeAspect="1"/>
          </p:cNvPicPr>
          <p:nvPr>
            <p:custDataLst>
              <p:tags r:id="rId6"/>
            </p:custDataLst>
          </p:nvPr>
        </p:nvPicPr>
        <p:blipFill rotWithShape="1">
          <a:blip r:embed="rId9" cstate="print"/>
          <a:srcRect l="23202" r="62943"/>
          <a:stretch/>
        </p:blipFill>
        <p:spPr bwMode="auto">
          <a:xfrm>
            <a:off x="8077200" y="2649537"/>
            <a:ext cx="325316" cy="1312863"/>
          </a:xfrm>
          <a:prstGeom prst="rect">
            <a:avLst/>
          </a:prstGeom>
          <a:noFill/>
          <a:ln w="9525">
            <a:noFill/>
            <a:miter lim="800000"/>
            <a:headEnd/>
            <a:tailEnd/>
          </a:ln>
        </p:spPr>
      </p:pic>
    </p:spTree>
    <p:extLst>
      <p:ext uri="{BB962C8B-B14F-4D97-AF65-F5344CB8AC3E}">
        <p14:creationId xmlns:p14="http://schemas.microsoft.com/office/powerpoint/2010/main" val="131754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789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89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789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89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8979">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7897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78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8983" grpId="0" animBg="1"/>
      <p:bldP spid="1278984" grpId="0" animBg="1"/>
      <p:bldP spid="1278986" grpId="0" animBg="1"/>
      <p:bldP spid="1278987" grpId="0"/>
      <p:bldP spid="127898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General Naïve Bayes</a:t>
            </a:r>
          </a:p>
        </p:txBody>
      </p:sp>
      <p:sp>
        <p:nvSpPr>
          <p:cNvPr id="1280003" name="Rectangle 3"/>
          <p:cNvSpPr>
            <a:spLocks noGrp="1" noChangeArrowheads="1"/>
          </p:cNvSpPr>
          <p:nvPr>
            <p:ph idx="1"/>
          </p:nvPr>
        </p:nvSpPr>
        <p:spPr>
          <a:xfrm>
            <a:off x="1143000" y="1570037"/>
            <a:ext cx="8991600" cy="4525963"/>
          </a:xfrm>
        </p:spPr>
        <p:txBody>
          <a:bodyPr/>
          <a:lstStyle/>
          <a:p>
            <a:pPr eaLnBrk="1" hangingPunct="1">
              <a:lnSpc>
                <a:spcPct val="80000"/>
              </a:lnSpc>
            </a:pPr>
            <a:r>
              <a:rPr lang="en-US" sz="2800" dirty="0"/>
              <a:t>What do we need in order to use Naïve </a:t>
            </a:r>
            <a:r>
              <a:rPr lang="en-US" sz="2800" dirty="0" err="1"/>
              <a:t>Bayes</a:t>
            </a:r>
            <a:r>
              <a:rPr lang="en-US" sz="2800" dirty="0"/>
              <a:t>?</a:t>
            </a:r>
          </a:p>
          <a:p>
            <a:pPr lvl="3">
              <a:lnSpc>
                <a:spcPct val="80000"/>
              </a:lnSpc>
            </a:pPr>
            <a:endParaRPr lang="en-US" sz="1600" dirty="0"/>
          </a:p>
          <a:p>
            <a:pPr lvl="1" eaLnBrk="1" hangingPunct="1">
              <a:lnSpc>
                <a:spcPct val="80000"/>
              </a:lnSpc>
            </a:pPr>
            <a:r>
              <a:rPr lang="en-US" sz="2400" dirty="0"/>
              <a:t>Inference method (we just saw this part)</a:t>
            </a:r>
          </a:p>
          <a:p>
            <a:pPr lvl="2" eaLnBrk="1" hangingPunct="1">
              <a:lnSpc>
                <a:spcPct val="80000"/>
              </a:lnSpc>
            </a:pPr>
            <a:r>
              <a:rPr lang="en-US" sz="2000" dirty="0"/>
              <a:t>Start with a bunch of probabilities: P(Y) and the P(</a:t>
            </a:r>
            <a:r>
              <a:rPr lang="en-US" sz="2000" dirty="0" err="1"/>
              <a:t>F</a:t>
            </a:r>
            <a:r>
              <a:rPr lang="en-US" sz="2000" baseline="-25000" dirty="0" err="1"/>
              <a:t>i</a:t>
            </a:r>
            <a:r>
              <a:rPr lang="en-US" sz="2000" dirty="0" err="1"/>
              <a:t>|Y</a:t>
            </a:r>
            <a:r>
              <a:rPr lang="en-US" sz="2000" dirty="0"/>
              <a:t>) tables</a:t>
            </a:r>
          </a:p>
          <a:p>
            <a:pPr lvl="2" eaLnBrk="1" hangingPunct="1">
              <a:lnSpc>
                <a:spcPct val="80000"/>
              </a:lnSpc>
            </a:pPr>
            <a:r>
              <a:rPr lang="en-US" sz="2000" dirty="0"/>
              <a:t>Use standard inference to compute P(Y|F</a:t>
            </a:r>
            <a:r>
              <a:rPr lang="en-US" sz="2000" baseline="-25000" dirty="0"/>
              <a:t>1</a:t>
            </a:r>
            <a:r>
              <a:rPr lang="en-US" sz="2000" dirty="0"/>
              <a:t>…F</a:t>
            </a:r>
            <a:r>
              <a:rPr lang="en-US" sz="2000" baseline="-25000" dirty="0"/>
              <a:t>n</a:t>
            </a:r>
            <a:r>
              <a:rPr lang="en-US" sz="2000" dirty="0"/>
              <a:t>)</a:t>
            </a:r>
          </a:p>
          <a:p>
            <a:pPr lvl="2" eaLnBrk="1" hangingPunct="1">
              <a:lnSpc>
                <a:spcPct val="80000"/>
              </a:lnSpc>
            </a:pPr>
            <a:r>
              <a:rPr lang="en-US" sz="2000" dirty="0"/>
              <a:t>Nothing new here</a:t>
            </a:r>
          </a:p>
          <a:p>
            <a:pPr lvl="2" eaLnBrk="1" hangingPunct="1">
              <a:lnSpc>
                <a:spcPct val="80000"/>
              </a:lnSpc>
            </a:pPr>
            <a:endParaRPr lang="en-US" sz="2000" dirty="0"/>
          </a:p>
          <a:p>
            <a:pPr lvl="1" eaLnBrk="1" hangingPunct="1">
              <a:lnSpc>
                <a:spcPct val="80000"/>
              </a:lnSpc>
            </a:pPr>
            <a:r>
              <a:rPr lang="en-US" sz="2400" dirty="0"/>
              <a:t>Estimates of local conditional probability tables</a:t>
            </a:r>
          </a:p>
          <a:p>
            <a:pPr lvl="2" eaLnBrk="1" hangingPunct="1">
              <a:lnSpc>
                <a:spcPct val="80000"/>
              </a:lnSpc>
            </a:pPr>
            <a:r>
              <a:rPr lang="en-US" sz="2000" dirty="0"/>
              <a:t>P(Y), the prior over labels</a:t>
            </a:r>
          </a:p>
          <a:p>
            <a:pPr lvl="2" eaLnBrk="1" hangingPunct="1">
              <a:lnSpc>
                <a:spcPct val="80000"/>
              </a:lnSpc>
            </a:pPr>
            <a:r>
              <a:rPr lang="en-US" sz="2000" dirty="0"/>
              <a:t>P(</a:t>
            </a:r>
            <a:r>
              <a:rPr lang="en-US" sz="2000" dirty="0" err="1"/>
              <a:t>F</a:t>
            </a:r>
            <a:r>
              <a:rPr lang="en-US" sz="2000" baseline="-25000" dirty="0" err="1"/>
              <a:t>i</a:t>
            </a:r>
            <a:r>
              <a:rPr lang="en-US" sz="2000" dirty="0" err="1"/>
              <a:t>|Y</a:t>
            </a:r>
            <a:r>
              <a:rPr lang="en-US" sz="2000" dirty="0"/>
              <a:t>) for each feature (evidence variable)</a:t>
            </a:r>
          </a:p>
          <a:p>
            <a:pPr lvl="2" eaLnBrk="1" hangingPunct="1">
              <a:lnSpc>
                <a:spcPct val="80000"/>
              </a:lnSpc>
            </a:pPr>
            <a:r>
              <a:rPr lang="en-US" sz="2000" dirty="0"/>
              <a:t>These probabilities are collectively called the </a:t>
            </a:r>
            <a:r>
              <a:rPr lang="en-US" sz="2000" i="1" dirty="0">
                <a:solidFill>
                  <a:srgbClr val="CC0000"/>
                </a:solidFill>
              </a:rPr>
              <a:t>parameters</a:t>
            </a:r>
            <a:r>
              <a:rPr lang="en-US" sz="2000" i="1" dirty="0"/>
              <a:t> </a:t>
            </a:r>
            <a:r>
              <a:rPr lang="en-US" sz="2000" dirty="0"/>
              <a:t>of the model and denoted by </a:t>
            </a:r>
            <a:r>
              <a:rPr lang="en-US" b="1" i="1" dirty="0">
                <a:solidFill>
                  <a:srgbClr val="CC0000"/>
                </a:solidFill>
                <a:sym typeface="Symbol" pitchFamily="18" charset="2"/>
              </a:rPr>
              <a:t></a:t>
            </a:r>
          </a:p>
          <a:p>
            <a:pPr lvl="2" eaLnBrk="1" hangingPunct="1">
              <a:lnSpc>
                <a:spcPct val="80000"/>
              </a:lnSpc>
            </a:pPr>
            <a:r>
              <a:rPr lang="en-US" sz="2000" dirty="0"/>
              <a:t>Up until now, we assumed these appeared by magic, but…</a:t>
            </a:r>
          </a:p>
          <a:p>
            <a:pPr lvl="2" eaLnBrk="1" hangingPunct="1">
              <a:lnSpc>
                <a:spcPct val="80000"/>
              </a:lnSpc>
            </a:pPr>
            <a:r>
              <a:rPr lang="en-US" sz="2000" dirty="0"/>
              <a:t>…they typically come from training data counts: we’ll look at this soon</a:t>
            </a:r>
          </a:p>
        </p:txBody>
      </p:sp>
    </p:spTree>
    <p:extLst>
      <p:ext uri="{BB962C8B-B14F-4D97-AF65-F5344CB8AC3E}">
        <p14:creationId xmlns:p14="http://schemas.microsoft.com/office/powerpoint/2010/main" val="119531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0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0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000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000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000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8000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a:latin typeface="Calibri"/>
                <a:cs typeface="Calibri"/>
              </a:rPr>
              <a:t>Example: Conditional Probabilities</a:t>
            </a:r>
          </a:p>
        </p:txBody>
      </p:sp>
      <p:grpSp>
        <p:nvGrpSpPr>
          <p:cNvPr id="16388" name="Group 115"/>
          <p:cNvGrpSpPr>
            <a:grpSpLocks/>
          </p:cNvGrpSpPr>
          <p:nvPr/>
        </p:nvGrpSpPr>
        <p:grpSpPr bwMode="auto">
          <a:xfrm>
            <a:off x="3886200" y="2514600"/>
            <a:ext cx="2438400" cy="2438400"/>
            <a:chOff x="3168" y="1584"/>
            <a:chExt cx="1536" cy="1536"/>
          </a:xfrm>
        </p:grpSpPr>
        <p:sp>
          <p:nvSpPr>
            <p:cNvPr id="16501" name="Rectangle 4"/>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2" name="Rectangle 5"/>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3" name="Rectangle 6"/>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4" name="Rectangle 7"/>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5" name="Rectangle 8"/>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6" name="Rectangle 9"/>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7" name="Rectangle 10"/>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8" name="Rectangle 11"/>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9" name="Rectangle 12"/>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0" name="Rectangle 13"/>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1" name="Rectangle 14"/>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2" name="Rectangle 15"/>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3" name="Rectangle 16"/>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4" name="Rectangle 17"/>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5" name="Rectangle 18"/>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6" name="Rectangle 19"/>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7" name="Rectangle 20"/>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8" name="Rectangle 21"/>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9" name="Rectangle 22"/>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0" name="Rectangle 23"/>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1" name="Rectangle 24"/>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2" name="Rectangle 25"/>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3" name="Rectangle 26"/>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4" name="Rectangle 27"/>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5" name="Rectangle 28"/>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6" name="Rectangle 29"/>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7" name="Rectangle 30"/>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8" name="Rectangle 31"/>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9" name="Rectangle 32"/>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0" name="Rectangle 33"/>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1" name="Rectangle 34"/>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2" name="Rectangle 35"/>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3" name="Rectangle 36"/>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4" name="Rectangle 37"/>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5" name="Rectangle 38"/>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6" name="Rectangle 39"/>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7" name="Rectangle 40"/>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8" name="Rectangle 41"/>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9" name="Rectangle 42"/>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0" name="Rectangle 43"/>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1" name="Rectangle 44"/>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2" name="Rectangle 45"/>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3" name="Rectangle 46"/>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4" name="Rectangle 47"/>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5" name="Rectangle 48"/>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6" name="Rectangle 49"/>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7" name="Rectangle 50"/>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8" name="Rectangle 51"/>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9" name="Rectangle 52"/>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0" name="Rectangle 53"/>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1" name="Rectangle 54"/>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2" name="Rectangle 55"/>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3" name="Rectangle 56"/>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4" name="Rectangle 57"/>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5" name="Rectangle 58"/>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6" name="Rectangle 59"/>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7" name="Rectangle 60"/>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8" name="Rectangle 61"/>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9" name="Rectangle 62"/>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60" name="Rectangle 63"/>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1" name="Rectangle 64"/>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2" name="Rectangle 65"/>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3" name="Rectangle 66"/>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4" name="Rectangle 67"/>
            <p:cNvSpPr>
              <a:spLocks noChangeArrowheads="1"/>
            </p:cNvSpPr>
            <p:nvPr/>
          </p:nvSpPr>
          <p:spPr bwMode="auto">
            <a:xfrm>
              <a:off x="4512"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grpSp>
      <p:pic>
        <p:nvPicPr>
          <p:cNvPr id="183" name="Picture 182" descr="txp_fig"/>
          <p:cNvPicPr>
            <a:picLocks noChangeAspect="1"/>
          </p:cNvPicPr>
          <p:nvPr>
            <p:custDataLst>
              <p:tags r:id="rId1"/>
            </p:custDataLst>
          </p:nvPr>
        </p:nvPicPr>
        <p:blipFill>
          <a:blip r:embed="rId5" cstate="print"/>
          <a:srcRect/>
          <a:stretch>
            <a:fillRect/>
          </a:stretch>
        </p:blipFill>
        <p:spPr bwMode="auto">
          <a:xfrm>
            <a:off x="2347913" y="1676400"/>
            <a:ext cx="712787" cy="279400"/>
          </a:xfrm>
          <a:prstGeom prst="rect">
            <a:avLst/>
          </a:prstGeom>
          <a:noFill/>
          <a:ln w="9525">
            <a:noFill/>
            <a:miter lim="800000"/>
            <a:headEnd/>
            <a:tailEnd/>
          </a:ln>
        </p:spPr>
      </p:pic>
      <p:graphicFrame>
        <p:nvGraphicFramePr>
          <p:cNvPr id="1312882" name="Group 114"/>
          <p:cNvGraphicFramePr>
            <a:graphicFrameLocks noGrp="1"/>
          </p:cNvGraphicFramePr>
          <p:nvPr/>
        </p:nvGraphicFramePr>
        <p:xfrm>
          <a:off x="2209800" y="2146300"/>
          <a:ext cx="1066800" cy="335280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312884" name="Line 116"/>
          <p:cNvSpPr>
            <a:spLocks noChangeShapeType="1"/>
          </p:cNvSpPr>
          <p:nvPr/>
        </p:nvSpPr>
        <p:spPr bwMode="auto">
          <a:xfrm flipV="1">
            <a:off x="5562600" y="2057400"/>
            <a:ext cx="3124200" cy="21336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0" name="Line 122"/>
          <p:cNvSpPr>
            <a:spLocks noChangeShapeType="1"/>
          </p:cNvSpPr>
          <p:nvPr/>
        </p:nvSpPr>
        <p:spPr bwMode="auto">
          <a:xfrm flipV="1">
            <a:off x="4419600" y="1905000"/>
            <a:ext cx="2209800" cy="16002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1" name="Rectangle 123"/>
          <p:cNvSpPr>
            <a:spLocks noChangeArrowheads="1"/>
          </p:cNvSpPr>
          <p:nvPr/>
        </p:nvSpPr>
        <p:spPr bwMode="auto">
          <a:xfrm>
            <a:off x="4191000" y="34290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sp>
        <p:nvSpPr>
          <p:cNvPr id="1312892" name="Rectangle 124"/>
          <p:cNvSpPr>
            <a:spLocks noChangeArrowheads="1"/>
          </p:cNvSpPr>
          <p:nvPr/>
        </p:nvSpPr>
        <p:spPr bwMode="auto">
          <a:xfrm>
            <a:off x="5410200" y="40386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graphicFrame>
        <p:nvGraphicFramePr>
          <p:cNvPr id="1312933" name="Group 165"/>
          <p:cNvGraphicFramePr>
            <a:graphicFrameLocks noGrp="1"/>
          </p:cNvGraphicFramePr>
          <p:nvPr/>
        </p:nvGraphicFramePr>
        <p:xfrm>
          <a:off x="7086600" y="2209800"/>
          <a:ext cx="1066800" cy="3352800"/>
        </p:xfrm>
        <a:graphic>
          <a:graphicData uri="http://schemas.openxmlformats.org/drawingml/2006/table">
            <a:tbl>
              <a:tblPr/>
              <a:tblGrid>
                <a:gridCol w="3810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bl>
          </a:graphicData>
        </a:graphic>
      </p:graphicFrame>
      <p:pic>
        <p:nvPicPr>
          <p:cNvPr id="184" name="Picture 183" descr="txp_fig"/>
          <p:cNvPicPr>
            <a:picLocks noChangeAspect="1"/>
          </p:cNvPicPr>
          <p:nvPr>
            <p:custDataLst>
              <p:tags r:id="rId2"/>
            </p:custDataLst>
          </p:nvPr>
        </p:nvPicPr>
        <p:blipFill>
          <a:blip r:embed="rId6" cstate="print"/>
          <a:srcRect/>
          <a:stretch>
            <a:fillRect/>
          </a:stretch>
        </p:blipFill>
        <p:spPr bwMode="auto">
          <a:xfrm>
            <a:off x="6781800" y="1828800"/>
            <a:ext cx="1625600" cy="250825"/>
          </a:xfrm>
          <a:prstGeom prst="rect">
            <a:avLst/>
          </a:prstGeom>
          <a:noFill/>
          <a:ln w="9525">
            <a:noFill/>
            <a:miter lim="800000"/>
            <a:headEnd/>
            <a:tailEnd/>
          </a:ln>
        </p:spPr>
      </p:pic>
      <p:pic>
        <p:nvPicPr>
          <p:cNvPr id="185" name="Picture 184" descr="txp_fig"/>
          <p:cNvPicPr>
            <a:picLocks noChangeAspect="1"/>
          </p:cNvPicPr>
          <p:nvPr>
            <p:custDataLst>
              <p:tags r:id="rId3"/>
            </p:custDataLst>
          </p:nvPr>
        </p:nvPicPr>
        <p:blipFill>
          <a:blip r:embed="rId7" cstate="print"/>
          <a:srcRect/>
          <a:stretch>
            <a:fillRect/>
          </a:stretch>
        </p:blipFill>
        <p:spPr bwMode="auto">
          <a:xfrm>
            <a:off x="8610600" y="1828800"/>
            <a:ext cx="1622425" cy="250825"/>
          </a:xfrm>
          <a:prstGeom prst="rect">
            <a:avLst/>
          </a:prstGeom>
          <a:noFill/>
          <a:ln w="9525">
            <a:noFill/>
            <a:miter lim="800000"/>
            <a:headEnd/>
            <a:tailEnd/>
          </a:ln>
        </p:spPr>
      </p:pic>
      <p:graphicFrame>
        <p:nvGraphicFramePr>
          <p:cNvPr id="1312934" name="Group 166"/>
          <p:cNvGraphicFramePr>
            <a:graphicFrameLocks noGrp="1"/>
          </p:cNvGraphicFramePr>
          <p:nvPr/>
        </p:nvGraphicFramePr>
        <p:xfrm>
          <a:off x="8839200" y="2209800"/>
          <a:ext cx="1066800" cy="3352800"/>
        </p:xfrm>
        <a:graphic>
          <a:graphicData uri="http://schemas.openxmlformats.org/drawingml/2006/table">
            <a:tbl>
              <a:tblPr/>
              <a:tblGrid>
                <a:gridCol w="3810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11438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28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29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128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28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129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128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1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2884" grpId="0" animBg="1"/>
      <p:bldP spid="1312890" grpId="0" animBg="1"/>
      <p:bldP spid="1312891" grpId="0" animBg="1"/>
      <p:bldP spid="131289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latin typeface="Calibri"/>
                <a:cs typeface="Calibri"/>
              </a:rPr>
              <a:t>Review: Conditional 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rare, and it doesn’t help us make inferences about other variables.</a:t>
            </a: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environments.</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marL="0" indent="0" eaLnBrk="1" hangingPunct="1">
              <a:lnSpc>
                <a:spcPct val="80000"/>
              </a:lnSpc>
              <a:buNone/>
            </a:pPr>
            <a:r>
              <a:rPr lang="en-US" sz="2400" dirty="0">
                <a:latin typeface="Calibri"/>
                <a:cs typeface="Calibri"/>
              </a:rPr>
              <a:t>      or, equivalently, if and only if</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3124200" y="4800600"/>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9448800" y="3632537"/>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3200400" y="59436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56184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58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58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581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A Spam Filter</a:t>
            </a:r>
          </a:p>
        </p:txBody>
      </p:sp>
      <p:sp>
        <p:nvSpPr>
          <p:cNvPr id="18435" name="Rectangle 3"/>
          <p:cNvSpPr>
            <a:spLocks noGrp="1" noChangeArrowheads="1"/>
          </p:cNvSpPr>
          <p:nvPr>
            <p:ph idx="1"/>
          </p:nvPr>
        </p:nvSpPr>
        <p:spPr>
          <a:xfrm>
            <a:off x="304800" y="1722438"/>
            <a:ext cx="3886200" cy="4525962"/>
          </a:xfrm>
        </p:spPr>
        <p:txBody>
          <a:bodyPr/>
          <a:lstStyle/>
          <a:p>
            <a:pPr eaLnBrk="1" hangingPunct="1">
              <a:lnSpc>
                <a:spcPct val="80000"/>
              </a:lnSpc>
            </a:pPr>
            <a:r>
              <a:rPr lang="en-US" sz="2400"/>
              <a:t>Naïve Bayes spam filter</a:t>
            </a:r>
          </a:p>
          <a:p>
            <a:pPr eaLnBrk="1" hangingPunct="1">
              <a:lnSpc>
                <a:spcPct val="80000"/>
              </a:lnSpc>
            </a:pPr>
            <a:endParaRPr lang="en-US" sz="2400"/>
          </a:p>
          <a:p>
            <a:pPr eaLnBrk="1" hangingPunct="1">
              <a:lnSpc>
                <a:spcPct val="80000"/>
              </a:lnSpc>
            </a:pPr>
            <a:r>
              <a:rPr lang="en-US" sz="2400"/>
              <a:t>Data:</a:t>
            </a:r>
          </a:p>
          <a:p>
            <a:pPr lvl="1" eaLnBrk="1" hangingPunct="1">
              <a:lnSpc>
                <a:spcPct val="80000"/>
              </a:lnSpc>
            </a:pPr>
            <a:r>
              <a:rPr lang="en-US" sz="2000"/>
              <a:t>Collection of emails, labeled spam or ham</a:t>
            </a:r>
          </a:p>
          <a:p>
            <a:pPr lvl="1" eaLnBrk="1" hangingPunct="1">
              <a:lnSpc>
                <a:spcPct val="80000"/>
              </a:lnSpc>
            </a:pPr>
            <a:r>
              <a:rPr lang="en-US" sz="2000"/>
              <a:t>Note: someone has to hand label all this data!</a:t>
            </a:r>
          </a:p>
          <a:p>
            <a:pPr lvl="1" eaLnBrk="1" hangingPunct="1">
              <a:lnSpc>
                <a:spcPct val="80000"/>
              </a:lnSpc>
            </a:pPr>
            <a:r>
              <a:rPr lang="en-US" sz="2000"/>
              <a:t>Split into training, held-out, test sets</a:t>
            </a:r>
          </a:p>
          <a:p>
            <a:pPr lvl="1" eaLnBrk="1" hangingPunct="1">
              <a:lnSpc>
                <a:spcPct val="80000"/>
              </a:lnSpc>
            </a:pPr>
            <a:endParaRPr lang="en-US" sz="2000"/>
          </a:p>
          <a:p>
            <a:pPr eaLnBrk="1" hangingPunct="1">
              <a:lnSpc>
                <a:spcPct val="80000"/>
              </a:lnSpc>
            </a:pPr>
            <a:r>
              <a:rPr lang="en-US" sz="2400"/>
              <a:t>Classifiers</a:t>
            </a:r>
          </a:p>
          <a:p>
            <a:pPr lvl="1" eaLnBrk="1" hangingPunct="1">
              <a:lnSpc>
                <a:spcPct val="80000"/>
              </a:lnSpc>
            </a:pPr>
            <a:r>
              <a:rPr lang="en-US" sz="2000"/>
              <a:t>Learn on the training set</a:t>
            </a:r>
          </a:p>
          <a:p>
            <a:pPr lvl="1" eaLnBrk="1" hangingPunct="1">
              <a:lnSpc>
                <a:spcPct val="80000"/>
              </a:lnSpc>
            </a:pPr>
            <a:r>
              <a:rPr lang="en-US" sz="2000"/>
              <a:t>(Tune it on a held-out set)</a:t>
            </a:r>
          </a:p>
          <a:p>
            <a:pPr lvl="1" eaLnBrk="1" hangingPunct="1">
              <a:lnSpc>
                <a:spcPct val="80000"/>
              </a:lnSpc>
            </a:pPr>
            <a:r>
              <a:rPr lang="en-US" sz="2000"/>
              <a:t>Test it on new emails</a:t>
            </a:r>
          </a:p>
          <a:p>
            <a:pPr eaLnBrk="1" hangingPunct="1">
              <a:lnSpc>
                <a:spcPct val="80000"/>
              </a:lnSpc>
            </a:pPr>
            <a:endParaRPr lang="en-US" sz="2400"/>
          </a:p>
        </p:txBody>
      </p:sp>
      <p:sp>
        <p:nvSpPr>
          <p:cNvPr id="18436" name="Text Box 4"/>
          <p:cNvSpPr txBox="1">
            <a:spLocks noChangeArrowheads="1"/>
          </p:cNvSpPr>
          <p:nvPr/>
        </p:nvSpPr>
        <p:spPr bwMode="auto">
          <a:xfrm>
            <a:off x="5257800" y="1600200"/>
            <a:ext cx="3581400" cy="1377950"/>
          </a:xfrm>
          <a:prstGeom prst="rect">
            <a:avLst/>
          </a:prstGeom>
          <a:noFill/>
          <a:ln w="9525">
            <a:solidFill>
              <a:schemeClr val="tx1"/>
            </a:solidFill>
            <a:miter lim="800000"/>
            <a:headEnd/>
            <a:tailEnd/>
          </a:ln>
        </p:spPr>
        <p:txBody>
          <a:bodyPr>
            <a:spAutoFit/>
          </a:bodyPr>
          <a:lstStyle/>
          <a:p>
            <a:r>
              <a:rPr lang="en-US" sz="1400"/>
              <a:t>Dear Sir.</a:t>
            </a:r>
          </a:p>
          <a:p>
            <a:endParaRPr lang="en-US" sz="1400"/>
          </a:p>
          <a:p>
            <a:r>
              <a:rPr lang="en-US" sz="1400"/>
              <a:t>First, I must solicit your confidence in this transaction, this is by virture of its nature as being utterly confidencial and top secret. …</a:t>
            </a:r>
          </a:p>
        </p:txBody>
      </p:sp>
      <p:sp>
        <p:nvSpPr>
          <p:cNvPr id="18437" name="Text Box 5"/>
          <p:cNvSpPr txBox="1">
            <a:spLocks noChangeArrowheads="1"/>
          </p:cNvSpPr>
          <p:nvPr/>
        </p:nvSpPr>
        <p:spPr bwMode="auto">
          <a:xfrm>
            <a:off x="5257800" y="3200400"/>
            <a:ext cx="3505200" cy="1590675"/>
          </a:xfrm>
          <a:prstGeom prst="rect">
            <a:avLst/>
          </a:prstGeom>
          <a:noFill/>
          <a:ln w="9525">
            <a:solidFill>
              <a:schemeClr val="tx1"/>
            </a:solidFill>
            <a:miter lim="800000"/>
            <a:headEnd/>
            <a:tailEnd/>
          </a:ln>
        </p:spPr>
        <p:txBody>
          <a:bodyPr>
            <a:spAutoFit/>
          </a:bodyPr>
          <a:lstStyle/>
          <a:p>
            <a:r>
              <a:rPr lang="en-US" sz="1400"/>
              <a:t>TO BE REMOVED FROM FUTURE MAILINGS, SIMPLY REPLY TO THIS MESSAGE AND PUT "REMOVE" IN THE SUBJECT.</a:t>
            </a:r>
          </a:p>
          <a:p>
            <a:endParaRPr lang="en-US" sz="1400"/>
          </a:p>
          <a:p>
            <a:r>
              <a:rPr lang="en-US" sz="1400"/>
              <a:t>99  MILLION EMAIL ADDRESSES</a:t>
            </a:r>
          </a:p>
          <a:p>
            <a:r>
              <a:rPr lang="en-US" sz="1400"/>
              <a:t>  FOR ONLY $99</a:t>
            </a:r>
          </a:p>
        </p:txBody>
      </p:sp>
      <p:sp>
        <p:nvSpPr>
          <p:cNvPr id="18438" name="Text Box 6"/>
          <p:cNvSpPr txBox="1">
            <a:spLocks noChangeArrowheads="1"/>
          </p:cNvSpPr>
          <p:nvPr/>
        </p:nvSpPr>
        <p:spPr bwMode="auto">
          <a:xfrm>
            <a:off x="5257800" y="5029200"/>
            <a:ext cx="3505200" cy="1590675"/>
          </a:xfrm>
          <a:prstGeom prst="rect">
            <a:avLst/>
          </a:prstGeom>
          <a:noFill/>
          <a:ln w="9525">
            <a:solidFill>
              <a:schemeClr val="tx1"/>
            </a:solidFill>
            <a:miter lim="800000"/>
            <a:headEnd/>
            <a:tailEnd/>
          </a:ln>
        </p:spPr>
        <p:txBody>
          <a:bodyPr>
            <a:spAutoFit/>
          </a:bodyPr>
          <a:lstStyle/>
          <a:p>
            <a:r>
              <a:rPr lang="en-US" sz="1400"/>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8439" name="Freeform 7"/>
          <p:cNvSpPr>
            <a:spLocks/>
          </p:cNvSpPr>
          <p:nvPr/>
        </p:nvSpPr>
        <p:spPr bwMode="auto">
          <a:xfrm>
            <a:off x="4318000" y="54864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8440" name="Freeform 8"/>
          <p:cNvSpPr>
            <a:spLocks/>
          </p:cNvSpPr>
          <p:nvPr/>
        </p:nvSpPr>
        <p:spPr bwMode="auto">
          <a:xfrm>
            <a:off x="4422775" y="20574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8441" name="Freeform 9"/>
          <p:cNvSpPr>
            <a:spLocks/>
          </p:cNvSpPr>
          <p:nvPr/>
        </p:nvSpPr>
        <p:spPr bwMode="auto">
          <a:xfrm>
            <a:off x="4419600" y="36576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99510640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atin typeface="Calibri"/>
                <a:cs typeface="Calibri"/>
              </a:rPr>
              <a:t>Naïve Bayes for Text</a:t>
            </a:r>
          </a:p>
        </p:txBody>
      </p:sp>
      <p:sp>
        <p:nvSpPr>
          <p:cNvPr id="1310723" name="Rectangle 3"/>
          <p:cNvSpPr>
            <a:spLocks noGrp="1" noChangeArrowheads="1"/>
          </p:cNvSpPr>
          <p:nvPr>
            <p:ph idx="1"/>
          </p:nvPr>
        </p:nvSpPr>
        <p:spPr>
          <a:xfrm>
            <a:off x="457200" y="1447800"/>
            <a:ext cx="11353800" cy="4876800"/>
          </a:xfrm>
        </p:spPr>
        <p:txBody>
          <a:bodyPr/>
          <a:lstStyle/>
          <a:p>
            <a:pPr eaLnBrk="1" hangingPunct="1">
              <a:lnSpc>
                <a:spcPct val="80000"/>
              </a:lnSpc>
            </a:pPr>
            <a:r>
              <a:rPr lang="en-US" sz="2400" dirty="0">
                <a:latin typeface="Calibri"/>
                <a:cs typeface="Calibri"/>
              </a:rPr>
              <a:t>Bag-of-words Naïve </a:t>
            </a:r>
            <a:r>
              <a:rPr lang="en-US" sz="2400" dirty="0" err="1">
                <a:latin typeface="Calibri"/>
                <a:cs typeface="Calibri"/>
              </a:rPr>
              <a:t>Bayes</a:t>
            </a:r>
            <a:r>
              <a:rPr lang="en-US" sz="2400" dirty="0">
                <a:latin typeface="Calibri"/>
                <a:cs typeface="Calibri"/>
              </a:rPr>
              <a:t>:</a:t>
            </a:r>
          </a:p>
          <a:p>
            <a:pPr lvl="1" eaLnBrk="1" hangingPunct="1">
              <a:lnSpc>
                <a:spcPct val="80000"/>
              </a:lnSpc>
            </a:pPr>
            <a:r>
              <a:rPr lang="en-US" sz="2000" dirty="0">
                <a:latin typeface="Calibri"/>
                <a:cs typeface="Calibri"/>
              </a:rPr>
              <a:t>Features: </a:t>
            </a:r>
            <a:r>
              <a:rPr lang="en-US" sz="2000" dirty="0" err="1">
                <a:latin typeface="Calibri"/>
                <a:cs typeface="Calibri"/>
              </a:rPr>
              <a:t>W</a:t>
            </a:r>
            <a:r>
              <a:rPr lang="en-US" sz="2000" baseline="-25000" dirty="0" err="1">
                <a:latin typeface="Calibri"/>
                <a:cs typeface="Calibri"/>
              </a:rPr>
              <a:t>i</a:t>
            </a:r>
            <a:r>
              <a:rPr lang="en-US" sz="2000" dirty="0">
                <a:latin typeface="Calibri"/>
                <a:cs typeface="Calibri"/>
              </a:rPr>
              <a:t> is the word at </a:t>
            </a:r>
            <a:r>
              <a:rPr lang="en-US" sz="2000" dirty="0" err="1">
                <a:latin typeface="Calibri"/>
                <a:cs typeface="Calibri"/>
              </a:rPr>
              <a:t>positon</a:t>
            </a:r>
            <a:r>
              <a:rPr lang="en-US" sz="2000" dirty="0">
                <a:latin typeface="Calibri"/>
                <a:cs typeface="Calibri"/>
              </a:rPr>
              <a:t> </a:t>
            </a:r>
            <a:r>
              <a:rPr lang="en-US" sz="2000" dirty="0" err="1">
                <a:latin typeface="Calibri"/>
                <a:cs typeface="Calibri"/>
              </a:rPr>
              <a:t>i</a:t>
            </a:r>
            <a:endParaRPr lang="en-US" sz="2000" dirty="0">
              <a:latin typeface="Calibri"/>
              <a:cs typeface="Calibri"/>
            </a:endParaRPr>
          </a:p>
          <a:p>
            <a:pPr lvl="1" eaLnBrk="1" hangingPunct="1">
              <a:lnSpc>
                <a:spcPct val="80000"/>
              </a:lnSpc>
            </a:pPr>
            <a:r>
              <a:rPr lang="en-US" sz="2000" dirty="0">
                <a:latin typeface="Calibri"/>
                <a:cs typeface="Calibri"/>
              </a:rPr>
              <a:t>As before: predict label conditioned on feature variables (spam vs. ham)</a:t>
            </a:r>
          </a:p>
          <a:p>
            <a:pPr lvl="1" eaLnBrk="1" hangingPunct="1">
              <a:lnSpc>
                <a:spcPct val="80000"/>
              </a:lnSpc>
            </a:pPr>
            <a:r>
              <a:rPr lang="en-US" sz="2000" dirty="0">
                <a:latin typeface="Calibri"/>
                <a:cs typeface="Calibri"/>
              </a:rPr>
              <a:t>As before: assume features are conditionally independent given label</a:t>
            </a:r>
          </a:p>
          <a:p>
            <a:pPr lvl="1">
              <a:lnSpc>
                <a:spcPct val="80000"/>
              </a:lnSpc>
            </a:pPr>
            <a:r>
              <a:rPr lang="en-US" sz="2000" dirty="0">
                <a:latin typeface="Calibri"/>
                <a:cs typeface="Calibri"/>
              </a:rPr>
              <a:t>New: each </a:t>
            </a:r>
            <a:r>
              <a:rPr lang="en-US" sz="2000" dirty="0" err="1">
                <a:latin typeface="Calibri"/>
                <a:cs typeface="Calibri"/>
              </a:rPr>
              <a:t>W</a:t>
            </a:r>
            <a:r>
              <a:rPr lang="en-US" sz="2000" baseline="-25000" dirty="0" err="1">
                <a:latin typeface="Calibri"/>
                <a:cs typeface="Calibri"/>
              </a:rPr>
              <a:t>i</a:t>
            </a:r>
            <a:r>
              <a:rPr lang="en-US" sz="2000" dirty="0">
                <a:latin typeface="Calibri"/>
                <a:cs typeface="Calibri"/>
              </a:rPr>
              <a:t> is identically distributed</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Generative model:</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“Tied” distributions and bag-of-words</a:t>
            </a:r>
          </a:p>
          <a:p>
            <a:pPr lvl="1" eaLnBrk="1" hangingPunct="1">
              <a:lnSpc>
                <a:spcPct val="80000"/>
              </a:lnSpc>
            </a:pPr>
            <a:r>
              <a:rPr lang="en-US" sz="2000" dirty="0">
                <a:latin typeface="Calibri"/>
                <a:cs typeface="Calibri"/>
              </a:rPr>
              <a:t>Usually, each variable gets its own conditional probability distribution P(F|Y)</a:t>
            </a:r>
          </a:p>
          <a:p>
            <a:pPr lvl="1" eaLnBrk="1" hangingPunct="1">
              <a:lnSpc>
                <a:spcPct val="80000"/>
              </a:lnSpc>
            </a:pPr>
            <a:r>
              <a:rPr lang="en-US" sz="2000" dirty="0">
                <a:latin typeface="Calibri"/>
                <a:cs typeface="Calibri"/>
              </a:rPr>
              <a:t>In a bag-of-words model</a:t>
            </a:r>
          </a:p>
          <a:p>
            <a:pPr lvl="2" eaLnBrk="1" hangingPunct="1">
              <a:lnSpc>
                <a:spcPct val="80000"/>
              </a:lnSpc>
            </a:pPr>
            <a:r>
              <a:rPr lang="en-US" sz="1800" dirty="0">
                <a:latin typeface="Calibri"/>
                <a:cs typeface="Calibri"/>
              </a:rPr>
              <a:t>Each position is identically distributed</a:t>
            </a:r>
          </a:p>
          <a:p>
            <a:pPr lvl="2" eaLnBrk="1" hangingPunct="1">
              <a:lnSpc>
                <a:spcPct val="80000"/>
              </a:lnSpc>
            </a:pPr>
            <a:r>
              <a:rPr lang="en-US" sz="1800" dirty="0">
                <a:latin typeface="Calibri"/>
                <a:cs typeface="Calibri"/>
              </a:rPr>
              <a:t>All positions share the same conditional </a:t>
            </a:r>
            <a:r>
              <a:rPr lang="en-US" sz="1800" dirty="0" err="1">
                <a:latin typeface="Calibri"/>
                <a:cs typeface="Calibri"/>
              </a:rPr>
              <a:t>probs</a:t>
            </a:r>
            <a:r>
              <a:rPr lang="en-US" sz="1800" dirty="0">
                <a:latin typeface="Calibri"/>
                <a:cs typeface="Calibri"/>
              </a:rPr>
              <a:t> P(W|Y)</a:t>
            </a:r>
          </a:p>
          <a:p>
            <a:pPr lvl="2" eaLnBrk="1" hangingPunct="1">
              <a:lnSpc>
                <a:spcPct val="80000"/>
              </a:lnSpc>
            </a:pPr>
            <a:r>
              <a:rPr lang="en-US" sz="1800" dirty="0">
                <a:latin typeface="Calibri"/>
                <a:cs typeface="Calibri"/>
              </a:rPr>
              <a:t>Why make this assumption?</a:t>
            </a:r>
          </a:p>
          <a:p>
            <a:pPr lvl="1">
              <a:lnSpc>
                <a:spcPct val="80000"/>
              </a:lnSpc>
            </a:pPr>
            <a:r>
              <a:rPr lang="en-US" sz="2000" dirty="0">
                <a:latin typeface="Calibri"/>
                <a:cs typeface="Calibri"/>
              </a:rPr>
              <a:t>Called “bag-of-words” because model is insensitive to word order or reordering</a:t>
            </a: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3276600" y="3362324"/>
            <a:ext cx="4844780" cy="572192"/>
          </a:xfrm>
          <a:prstGeom prst="rect">
            <a:avLst/>
          </a:prstGeom>
          <a:noFill/>
          <a:ln/>
          <a:effectLst/>
        </p:spPr>
      </p:pic>
      <p:sp>
        <p:nvSpPr>
          <p:cNvPr id="19461" name="Text Box 5"/>
          <p:cNvSpPr txBox="1">
            <a:spLocks noChangeArrowheads="1"/>
          </p:cNvSpPr>
          <p:nvPr/>
        </p:nvSpPr>
        <p:spPr bwMode="auto">
          <a:xfrm>
            <a:off x="6553200" y="6491288"/>
            <a:ext cx="1219200" cy="366712"/>
          </a:xfrm>
          <a:prstGeom prst="rect">
            <a:avLst/>
          </a:prstGeom>
          <a:noFill/>
          <a:ln w="9525">
            <a:noFill/>
            <a:miter lim="800000"/>
            <a:headEnd/>
            <a:tailEnd/>
          </a:ln>
        </p:spPr>
        <p:txBody>
          <a:bodyPr>
            <a:spAutoFit/>
          </a:bodyPr>
          <a:lstStyle/>
          <a:p>
            <a:pPr>
              <a:spcBef>
                <a:spcPct val="50000"/>
              </a:spcBef>
            </a:pPr>
            <a:endParaRPr lang="en-US">
              <a:latin typeface="Calibri"/>
              <a:cs typeface="Calibri"/>
            </a:endParaRPr>
          </a:p>
        </p:txBody>
      </p:sp>
      <p:sp>
        <p:nvSpPr>
          <p:cNvPr id="1310727" name="Text Box 7"/>
          <p:cNvSpPr txBox="1">
            <a:spLocks noChangeArrowheads="1"/>
          </p:cNvSpPr>
          <p:nvPr/>
        </p:nvSpPr>
        <p:spPr bwMode="auto">
          <a:xfrm>
            <a:off x="8732702" y="2728912"/>
            <a:ext cx="1676400" cy="825500"/>
          </a:xfrm>
          <a:prstGeom prst="rect">
            <a:avLst/>
          </a:prstGeom>
          <a:noFill/>
          <a:ln w="9525">
            <a:noFill/>
            <a:miter lim="800000"/>
            <a:headEnd/>
            <a:tailEnd/>
          </a:ln>
        </p:spPr>
        <p:txBody>
          <a:bodyPr>
            <a:spAutoFit/>
          </a:bodyPr>
          <a:lstStyle/>
          <a:p>
            <a:pPr>
              <a:spcBef>
                <a:spcPct val="50000"/>
              </a:spcBef>
            </a:pPr>
            <a:r>
              <a:rPr lang="en-US" sz="1600" i="1">
                <a:latin typeface="Calibri"/>
                <a:cs typeface="Calibri"/>
              </a:rPr>
              <a:t>Word at position i, not i</a:t>
            </a:r>
            <a:r>
              <a:rPr lang="en-US" sz="1600" i="1" baseline="30000">
                <a:latin typeface="Calibri"/>
                <a:cs typeface="Calibri"/>
              </a:rPr>
              <a:t>th</a:t>
            </a:r>
            <a:r>
              <a:rPr lang="en-US" sz="1600" i="1">
                <a:latin typeface="Calibri"/>
                <a:cs typeface="Calibri"/>
              </a:rPr>
              <a:t> word in the dictionary!</a:t>
            </a:r>
          </a:p>
        </p:txBody>
      </p:sp>
      <p:sp>
        <p:nvSpPr>
          <p:cNvPr id="1310728" name="Freeform 8"/>
          <p:cNvSpPr>
            <a:spLocks/>
          </p:cNvSpPr>
          <p:nvPr/>
        </p:nvSpPr>
        <p:spPr bwMode="auto">
          <a:xfrm>
            <a:off x="7427777" y="3706812"/>
            <a:ext cx="2409825" cy="255588"/>
          </a:xfrm>
          <a:custGeom>
            <a:avLst/>
            <a:gdLst>
              <a:gd name="T0" fmla="*/ 2147483647 w 1518"/>
              <a:gd name="T1" fmla="*/ 2147483647 h 161"/>
              <a:gd name="T2" fmla="*/ 2147483647 w 1518"/>
              <a:gd name="T3" fmla="*/ 2147483647 h 161"/>
              <a:gd name="T4" fmla="*/ 2147483647 w 1518"/>
              <a:gd name="T5" fmla="*/ 2147483647 h 161"/>
              <a:gd name="T6" fmla="*/ 2147483647 w 1518"/>
              <a:gd name="T7" fmla="*/ 0 h 161"/>
              <a:gd name="T8" fmla="*/ 0 60000 65536"/>
              <a:gd name="T9" fmla="*/ 0 60000 65536"/>
              <a:gd name="T10" fmla="*/ 0 60000 65536"/>
              <a:gd name="T11" fmla="*/ 0 60000 65536"/>
              <a:gd name="T12" fmla="*/ 0 w 1518"/>
              <a:gd name="T13" fmla="*/ 0 h 161"/>
              <a:gd name="T14" fmla="*/ 1518 w 1518"/>
              <a:gd name="T15" fmla="*/ 161 h 161"/>
            </a:gdLst>
            <a:ahLst/>
            <a:cxnLst>
              <a:cxn ang="T8">
                <a:pos x="T0" y="T1"/>
              </a:cxn>
              <a:cxn ang="T9">
                <a:pos x="T2" y="T3"/>
              </a:cxn>
              <a:cxn ang="T10">
                <a:pos x="T4" y="T5"/>
              </a:cxn>
              <a:cxn ang="T11">
                <a:pos x="T6" y="T7"/>
              </a:cxn>
            </a:cxnLst>
            <a:rect l="T12" t="T13" r="T14" b="T15"/>
            <a:pathLst>
              <a:path w="1518" h="161">
                <a:moveTo>
                  <a:pt x="73" y="60"/>
                </a:moveTo>
                <a:cubicBezTo>
                  <a:pt x="94" y="67"/>
                  <a:pt x="0" y="89"/>
                  <a:pt x="197" y="103"/>
                </a:cubicBezTo>
                <a:cubicBezTo>
                  <a:pt x="394" y="117"/>
                  <a:pt x="1038" y="161"/>
                  <a:pt x="1254" y="144"/>
                </a:cubicBezTo>
                <a:cubicBezTo>
                  <a:pt x="1470" y="127"/>
                  <a:pt x="1518" y="60"/>
                  <a:pt x="1494" y="0"/>
                </a:cubicBezTo>
              </a:path>
            </a:pathLst>
          </a:custGeom>
          <a:noFill/>
          <a:ln w="25400">
            <a:solidFill>
              <a:schemeClr val="tx1"/>
            </a:solidFill>
            <a:round/>
            <a:headEnd/>
            <a:tailEnd type="triangle" w="med" len="med"/>
          </a:ln>
        </p:spPr>
        <p:txBody>
          <a:bodyPr/>
          <a:lstStyle/>
          <a:p>
            <a:endParaRPr lang="en-US">
              <a:latin typeface="Calibri"/>
              <a:cs typeface="Calibri"/>
            </a:endParaRPr>
          </a:p>
        </p:txBody>
      </p:sp>
    </p:spTree>
    <p:extLst>
      <p:ext uri="{BB962C8B-B14F-4D97-AF65-F5344CB8AC3E}">
        <p14:creationId xmlns:p14="http://schemas.microsoft.com/office/powerpoint/2010/main" val="94361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7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07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072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1072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2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072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1072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072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1072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27" grpId="0"/>
      <p:bldP spid="131072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Example: Spam Filtering</a:t>
            </a:r>
          </a:p>
        </p:txBody>
      </p:sp>
      <p:sp>
        <p:nvSpPr>
          <p:cNvPr id="1286147" name="Rectangle 3"/>
          <p:cNvSpPr>
            <a:spLocks noGrp="1" noChangeArrowheads="1"/>
          </p:cNvSpPr>
          <p:nvPr>
            <p:ph idx="1"/>
          </p:nvPr>
        </p:nvSpPr>
        <p:spPr>
          <a:xfrm>
            <a:off x="762000" y="1447800"/>
            <a:ext cx="8229600" cy="5029200"/>
          </a:xfrm>
        </p:spPr>
        <p:txBody>
          <a:bodyPr/>
          <a:lstStyle/>
          <a:p>
            <a:pPr eaLnBrk="1" hangingPunct="1"/>
            <a:r>
              <a:rPr lang="en-US" sz="2400"/>
              <a:t>Model:</a:t>
            </a:r>
          </a:p>
          <a:p>
            <a:pPr eaLnBrk="1" hangingPunct="1"/>
            <a:endParaRPr lang="en-US" sz="1000"/>
          </a:p>
          <a:p>
            <a:pPr eaLnBrk="1" hangingPunct="1"/>
            <a:r>
              <a:rPr lang="en-US" sz="2400"/>
              <a:t>What are the parameters?</a:t>
            </a:r>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r>
              <a:rPr lang="en-US" sz="2400"/>
              <a:t>Where do these tables come from?</a:t>
            </a:r>
          </a:p>
          <a:p>
            <a:pPr eaLnBrk="1" hangingPunct="1"/>
            <a:endParaRPr lang="en-US" sz="2400"/>
          </a:p>
        </p:txBody>
      </p:sp>
      <p:pic>
        <p:nvPicPr>
          <p:cNvPr id="11" name="Picture 10" descr="txp_fig"/>
          <p:cNvPicPr>
            <a:picLocks noChangeAspect="1"/>
          </p:cNvPicPr>
          <p:nvPr>
            <p:custDataLst>
              <p:tags r:id="rId1"/>
            </p:custDataLst>
          </p:nvPr>
        </p:nvPicPr>
        <p:blipFill>
          <a:blip r:embed="rId6" cstate="print"/>
          <a:stretch>
            <a:fillRect/>
          </a:stretch>
        </p:blipFill>
        <p:spPr bwMode="auto">
          <a:xfrm>
            <a:off x="2514735" y="1524000"/>
            <a:ext cx="4847955" cy="572567"/>
          </a:xfrm>
          <a:prstGeom prst="rect">
            <a:avLst/>
          </a:prstGeom>
          <a:noFill/>
          <a:ln/>
          <a:effectLst/>
        </p:spPr>
      </p:pic>
      <p:sp>
        <p:nvSpPr>
          <p:cNvPr id="1286149" name="Text Box 5"/>
          <p:cNvSpPr txBox="1">
            <a:spLocks noChangeArrowheads="1"/>
          </p:cNvSpPr>
          <p:nvPr/>
        </p:nvSpPr>
        <p:spPr bwMode="auto">
          <a:xfrm>
            <a:off x="46482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0.0156</a:t>
            </a:r>
          </a:p>
          <a:p>
            <a:r>
              <a:rPr lang="en-US">
                <a:latin typeface="Courier New" pitchFamily="49" charset="0"/>
              </a:rPr>
              <a:t>to  :  0.0153</a:t>
            </a:r>
          </a:p>
          <a:p>
            <a:r>
              <a:rPr lang="en-US">
                <a:latin typeface="Courier New" pitchFamily="49" charset="0"/>
              </a:rPr>
              <a:t>and :  0.0115</a:t>
            </a:r>
          </a:p>
          <a:p>
            <a:r>
              <a:rPr lang="en-US">
                <a:latin typeface="Courier New" pitchFamily="49" charset="0"/>
              </a:rPr>
              <a:t>of  :  0.0095</a:t>
            </a:r>
          </a:p>
          <a:p>
            <a:r>
              <a:rPr lang="en-US">
                <a:latin typeface="Courier New" pitchFamily="49" charset="0"/>
              </a:rPr>
              <a:t>you :  0.0093</a:t>
            </a:r>
          </a:p>
          <a:p>
            <a:r>
              <a:rPr lang="en-US">
                <a:latin typeface="Courier New" pitchFamily="49" charset="0"/>
              </a:rPr>
              <a:t>a   :  0.0086</a:t>
            </a:r>
          </a:p>
          <a:p>
            <a:r>
              <a:rPr lang="en-US">
                <a:latin typeface="Courier New" pitchFamily="49" charset="0"/>
              </a:rPr>
              <a:t>with:  0.0080</a:t>
            </a:r>
          </a:p>
          <a:p>
            <a:r>
              <a:rPr lang="en-US">
                <a:latin typeface="Courier New" pitchFamily="49" charset="0"/>
              </a:rPr>
              <a:t>from:  0.0075</a:t>
            </a:r>
          </a:p>
          <a:p>
            <a:r>
              <a:rPr lang="en-US">
                <a:latin typeface="Courier New" pitchFamily="49" charset="0"/>
              </a:rPr>
              <a:t>...</a:t>
            </a:r>
          </a:p>
        </p:txBody>
      </p:sp>
      <p:pic>
        <p:nvPicPr>
          <p:cNvPr id="20486" name="Picture 6" descr="txp_fig"/>
          <p:cNvPicPr>
            <a:picLocks noChangeAspect="1" noChangeArrowheads="1"/>
          </p:cNvPicPr>
          <p:nvPr>
            <p:custDataLst>
              <p:tags r:id="rId2"/>
            </p:custDataLst>
          </p:nvPr>
        </p:nvPicPr>
        <p:blipFill>
          <a:blip r:embed="rId7" cstate="print"/>
          <a:srcRect/>
          <a:stretch>
            <a:fillRect/>
          </a:stretch>
        </p:blipFill>
        <p:spPr bwMode="auto">
          <a:xfrm>
            <a:off x="4876800" y="2743200"/>
            <a:ext cx="1606550" cy="293688"/>
          </a:xfrm>
          <a:prstGeom prst="rect">
            <a:avLst/>
          </a:prstGeom>
          <a:noFill/>
          <a:ln w="9525">
            <a:noFill/>
            <a:miter lim="800000"/>
            <a:headEnd/>
            <a:tailEnd/>
          </a:ln>
        </p:spPr>
      </p:pic>
      <p:pic>
        <p:nvPicPr>
          <p:cNvPr id="20487" name="Picture 7" descr="txp_fig"/>
          <p:cNvPicPr>
            <a:picLocks noChangeAspect="1" noChangeArrowheads="1"/>
          </p:cNvPicPr>
          <p:nvPr>
            <p:custDataLst>
              <p:tags r:id="rId3"/>
            </p:custDataLst>
          </p:nvPr>
        </p:nvPicPr>
        <p:blipFill>
          <a:blip r:embed="rId8" cstate="print"/>
          <a:srcRect/>
          <a:stretch>
            <a:fillRect/>
          </a:stretch>
        </p:blipFill>
        <p:spPr bwMode="auto">
          <a:xfrm>
            <a:off x="8305800" y="2743200"/>
            <a:ext cx="1466850" cy="293688"/>
          </a:xfrm>
          <a:prstGeom prst="rect">
            <a:avLst/>
          </a:prstGeom>
          <a:noFill/>
          <a:ln w="9525">
            <a:noFill/>
            <a:miter lim="800000"/>
            <a:headEnd/>
            <a:tailEnd/>
          </a:ln>
        </p:spPr>
      </p:pic>
      <p:sp>
        <p:nvSpPr>
          <p:cNvPr id="1286152" name="Text Box 8"/>
          <p:cNvSpPr txBox="1">
            <a:spLocks noChangeArrowheads="1"/>
          </p:cNvSpPr>
          <p:nvPr/>
        </p:nvSpPr>
        <p:spPr bwMode="auto">
          <a:xfrm>
            <a:off x="80010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0.0210</a:t>
            </a:r>
          </a:p>
          <a:p>
            <a:r>
              <a:rPr lang="en-US">
                <a:latin typeface="Courier New" pitchFamily="49" charset="0"/>
              </a:rPr>
              <a:t>to  :  0.0133</a:t>
            </a:r>
          </a:p>
          <a:p>
            <a:r>
              <a:rPr lang="en-US">
                <a:latin typeface="Courier New" pitchFamily="49" charset="0"/>
              </a:rPr>
              <a:t>of  :  0.0119</a:t>
            </a:r>
          </a:p>
          <a:p>
            <a:r>
              <a:rPr lang="en-US">
                <a:latin typeface="Courier New" pitchFamily="49" charset="0"/>
              </a:rPr>
              <a:t>2002:  0.0110</a:t>
            </a:r>
          </a:p>
          <a:p>
            <a:r>
              <a:rPr lang="en-US">
                <a:latin typeface="Courier New" pitchFamily="49" charset="0"/>
              </a:rPr>
              <a:t>with:  0.0108</a:t>
            </a:r>
          </a:p>
          <a:p>
            <a:r>
              <a:rPr lang="en-US">
                <a:latin typeface="Courier New" pitchFamily="49" charset="0"/>
              </a:rPr>
              <a:t>from:  0.0107</a:t>
            </a:r>
          </a:p>
          <a:p>
            <a:r>
              <a:rPr lang="en-US">
                <a:latin typeface="Courier New" pitchFamily="49" charset="0"/>
              </a:rPr>
              <a:t>and :  0.0105</a:t>
            </a:r>
          </a:p>
          <a:p>
            <a:r>
              <a:rPr lang="en-US">
                <a:latin typeface="Courier New" pitchFamily="49" charset="0"/>
              </a:rPr>
              <a:t>a   :  0.0100</a:t>
            </a:r>
          </a:p>
          <a:p>
            <a:r>
              <a:rPr lang="en-US">
                <a:latin typeface="Courier New" pitchFamily="49" charset="0"/>
              </a:rPr>
              <a:t>...</a:t>
            </a:r>
          </a:p>
        </p:txBody>
      </p:sp>
      <p:pic>
        <p:nvPicPr>
          <p:cNvPr id="12" name="Picture 11" descr="txp_fig"/>
          <p:cNvPicPr>
            <a:picLocks noChangeAspect="1"/>
          </p:cNvPicPr>
          <p:nvPr>
            <p:custDataLst>
              <p:tags r:id="rId4"/>
            </p:custDataLst>
          </p:nvPr>
        </p:nvPicPr>
        <p:blipFill>
          <a:blip r:embed="rId9" cstate="print"/>
          <a:stretch>
            <a:fillRect/>
          </a:stretch>
        </p:blipFill>
        <p:spPr bwMode="auto">
          <a:xfrm>
            <a:off x="2426024" y="2743200"/>
            <a:ext cx="712140" cy="278992"/>
          </a:xfrm>
          <a:prstGeom prst="rect">
            <a:avLst/>
          </a:prstGeom>
          <a:noFill/>
          <a:ln/>
          <a:effectLst/>
        </p:spPr>
      </p:pic>
      <p:sp>
        <p:nvSpPr>
          <p:cNvPr id="1286154" name="Text Box 10"/>
          <p:cNvSpPr txBox="1">
            <a:spLocks noChangeArrowheads="1"/>
          </p:cNvSpPr>
          <p:nvPr/>
        </p:nvSpPr>
        <p:spPr bwMode="auto">
          <a:xfrm>
            <a:off x="1981200" y="3124200"/>
            <a:ext cx="1600200" cy="650875"/>
          </a:xfrm>
          <a:prstGeom prst="rect">
            <a:avLst/>
          </a:prstGeom>
          <a:noFill/>
          <a:ln w="9525">
            <a:solidFill>
              <a:schemeClr val="tx1"/>
            </a:solidFill>
            <a:miter lim="800000"/>
            <a:headEnd/>
            <a:tailEnd/>
          </a:ln>
        </p:spPr>
        <p:txBody>
          <a:bodyPr>
            <a:spAutoFit/>
          </a:bodyPr>
          <a:lstStyle/>
          <a:p>
            <a:r>
              <a:rPr lang="en-US">
                <a:latin typeface="Courier New" pitchFamily="49" charset="0"/>
              </a:rPr>
              <a:t>ham : 0.66</a:t>
            </a:r>
          </a:p>
          <a:p>
            <a:r>
              <a:rPr lang="en-US">
                <a:latin typeface="Courier New" pitchFamily="49" charset="0"/>
              </a:rPr>
              <a:t>spam: 0.33</a:t>
            </a:r>
          </a:p>
        </p:txBody>
      </p:sp>
    </p:spTree>
    <p:extLst>
      <p:ext uri="{BB962C8B-B14F-4D97-AF65-F5344CB8AC3E}">
        <p14:creationId xmlns:p14="http://schemas.microsoft.com/office/powerpoint/2010/main" val="210051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6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61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61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61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6149" grpId="0" animBg="1"/>
      <p:bldP spid="1286152" grpId="0" animBg="1"/>
      <p:bldP spid="1286154"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t>Spam Example</a:t>
            </a:r>
          </a:p>
        </p:txBody>
      </p:sp>
      <p:graphicFrame>
        <p:nvGraphicFramePr>
          <p:cNvPr id="1298436" name="Group 4"/>
          <p:cNvGraphicFramePr>
            <a:graphicFrameLocks noGrp="1"/>
          </p:cNvGraphicFramePr>
          <p:nvPr/>
        </p:nvGraphicFramePr>
        <p:xfrm>
          <a:off x="2590800" y="1600200"/>
          <a:ext cx="6858000" cy="4023360"/>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Word</a:t>
                      </a:r>
                      <a:endParaRPr kumimoji="0" lang="en-US" sz="28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P(w|spam)</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P(w|ham)</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Tot Spam</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Tot Ham</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(prior)</a:t>
                      </a:r>
                      <a:endParaRPr kumimoji="0" lang="en-US" sz="2800" b="0" i="0" u="none" strike="noStrike" cap="none" normalizeH="0" baseline="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0.33333</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0.66666</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-1.1</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-0.4</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Gary</a:t>
                      </a:r>
                      <a:endParaRPr kumimoji="0" lang="en-US" sz="2800" b="0" i="0" u="none" strike="noStrike" cap="none" normalizeH="0" baseline="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0.00002</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0.00021</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-11.8</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-8.9</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would</a:t>
                      </a:r>
                      <a:endParaRPr kumimoji="0" lang="en-US" sz="2800" b="0" i="0" u="none" strike="noStrike" cap="none" normalizeH="0" baseline="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0.00069</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0.00084</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-19.1</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-16.0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you</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0.00881</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0.00304</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-23.8</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-21.8</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like</a:t>
                      </a:r>
                      <a:endParaRPr kumimoji="0" lang="en-US" sz="28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0.00086</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0.00083</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-30.9</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-28.9</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to</a:t>
                      </a:r>
                      <a:endParaRPr kumimoji="0" lang="en-US" sz="28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0.01517</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0.01339</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-35.1</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-33.2</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lose</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0.00008</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0.00002</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-44.5</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-44.0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weight</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0.00016</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0.00002</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-53.3</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-55.0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while</a:t>
                      </a:r>
                      <a:endParaRPr kumimoji="0" lang="en-US" sz="28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0.00027</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0.00027</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-61.5</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-63.2</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you</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0.00881</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0.00304</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-66.2</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-69.0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sleep</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0.00006</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0.00001</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-76.0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-80.5</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298512" name="Text Box 80"/>
          <p:cNvSpPr txBox="1">
            <a:spLocks noChangeArrowheads="1"/>
          </p:cNvSpPr>
          <p:nvPr/>
        </p:nvSpPr>
        <p:spPr bwMode="auto">
          <a:xfrm>
            <a:off x="7391400" y="5943600"/>
            <a:ext cx="2209800" cy="366713"/>
          </a:xfrm>
          <a:prstGeom prst="rect">
            <a:avLst/>
          </a:prstGeom>
          <a:noFill/>
          <a:ln w="9525">
            <a:noFill/>
            <a:miter lim="800000"/>
            <a:headEnd/>
            <a:tailEnd/>
          </a:ln>
        </p:spPr>
        <p:txBody>
          <a:bodyPr>
            <a:spAutoFit/>
          </a:bodyPr>
          <a:lstStyle/>
          <a:p>
            <a:pPr>
              <a:spcBef>
                <a:spcPct val="50000"/>
              </a:spcBef>
            </a:pPr>
            <a:r>
              <a:rPr lang="en-US">
                <a:solidFill>
                  <a:srgbClr val="CC0000"/>
                </a:solidFill>
              </a:rPr>
              <a:t>P(spam | w) = 98.9</a:t>
            </a:r>
          </a:p>
        </p:txBody>
      </p:sp>
      <p:sp>
        <p:nvSpPr>
          <p:cNvPr id="1298513" name="Line 81"/>
          <p:cNvSpPr>
            <a:spLocks noChangeShapeType="1"/>
          </p:cNvSpPr>
          <p:nvPr/>
        </p:nvSpPr>
        <p:spPr bwMode="auto">
          <a:xfrm>
            <a:off x="7315200" y="5791200"/>
            <a:ext cx="2209800" cy="0"/>
          </a:xfrm>
          <a:prstGeom prst="line">
            <a:avLst/>
          </a:prstGeom>
          <a:noFill/>
          <a:ln w="9525">
            <a:solidFill>
              <a:schemeClr val="tx1"/>
            </a:solidFill>
            <a:round/>
            <a:headEnd/>
            <a:tailEnd/>
          </a:ln>
        </p:spPr>
        <p:txBody>
          <a:bodyPr/>
          <a:lstStyle/>
          <a:p>
            <a:endParaRPr lang="en-US"/>
          </a:p>
        </p:txBody>
      </p:sp>
      <p:sp>
        <p:nvSpPr>
          <p:cNvPr id="1298514" name="Rectangle 82"/>
          <p:cNvSpPr>
            <a:spLocks noChangeArrowheads="1"/>
          </p:cNvSpPr>
          <p:nvPr/>
        </p:nvSpPr>
        <p:spPr bwMode="auto">
          <a:xfrm>
            <a:off x="2590800" y="3352800"/>
            <a:ext cx="6858000" cy="2286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5" name="Rectangle 83"/>
          <p:cNvSpPr>
            <a:spLocks noChangeArrowheads="1"/>
          </p:cNvSpPr>
          <p:nvPr/>
        </p:nvSpPr>
        <p:spPr bwMode="auto">
          <a:xfrm>
            <a:off x="2590800" y="2971800"/>
            <a:ext cx="6858000" cy="2667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6" name="Rectangle 84"/>
          <p:cNvSpPr>
            <a:spLocks noChangeArrowheads="1"/>
          </p:cNvSpPr>
          <p:nvPr/>
        </p:nvSpPr>
        <p:spPr bwMode="auto">
          <a:xfrm>
            <a:off x="2590800" y="2667000"/>
            <a:ext cx="6858000" cy="29718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7" name="Rectangle 85"/>
          <p:cNvSpPr>
            <a:spLocks noChangeArrowheads="1"/>
          </p:cNvSpPr>
          <p:nvPr/>
        </p:nvSpPr>
        <p:spPr bwMode="auto">
          <a:xfrm>
            <a:off x="2590800" y="2286000"/>
            <a:ext cx="6858000" cy="3429000"/>
          </a:xfrm>
          <a:prstGeom prst="rect">
            <a:avLst/>
          </a:prstGeom>
          <a:solidFill>
            <a:schemeClr val="bg1"/>
          </a:solidFill>
          <a:ln w="9525">
            <a:solidFill>
              <a:schemeClr val="bg1"/>
            </a:solidFill>
            <a:miter lim="800000"/>
            <a:headEnd/>
            <a:tailEnd/>
          </a:ln>
        </p:spPr>
        <p:txBody>
          <a:bodyPr wrap="none" anchor="ctr"/>
          <a:lstStyle/>
          <a:p>
            <a:endParaRPr lang="en-US"/>
          </a:p>
        </p:txBody>
      </p:sp>
    </p:spTree>
    <p:extLst>
      <p:ext uri="{BB962C8B-B14F-4D97-AF65-F5344CB8AC3E}">
        <p14:creationId xmlns:p14="http://schemas.microsoft.com/office/powerpoint/2010/main" val="20207352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85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85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85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985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985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98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8512" grpId="0"/>
      <p:bldP spid="1298513" grpId="0" animBg="1"/>
      <p:bldP spid="1298514" grpId="0" animBg="1"/>
      <p:bldP spid="1298515" grpId="0" animBg="1"/>
      <p:bldP spid="1298516" grpId="0" animBg="1"/>
      <p:bldP spid="12985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and Testing</a:t>
            </a: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945" y="2235200"/>
            <a:ext cx="3579510" cy="2946400"/>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16514" y="2340708"/>
            <a:ext cx="3842741" cy="2155092"/>
          </a:xfrm>
          <a:prstGeom prst="rect">
            <a:avLst/>
          </a:prstGeom>
          <a:noFill/>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17424" y="2209800"/>
            <a:ext cx="3804752" cy="2946400"/>
          </a:xfrm>
          <a:prstGeom prst="rect">
            <a:avLst/>
          </a:prstGeom>
          <a:noFill/>
        </p:spPr>
      </p:pic>
    </p:spTree>
    <p:extLst>
      <p:ext uri="{BB962C8B-B14F-4D97-AF65-F5344CB8AC3E}">
        <p14:creationId xmlns:p14="http://schemas.microsoft.com/office/powerpoint/2010/main" val="1297306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atin typeface="Calibri"/>
                <a:cs typeface="Calibri"/>
              </a:rPr>
              <a:t>Important Concepts</a:t>
            </a:r>
          </a:p>
        </p:txBody>
      </p:sp>
      <p:sp>
        <p:nvSpPr>
          <p:cNvPr id="1283075" name="Rectangle 3"/>
          <p:cNvSpPr>
            <a:spLocks noGrp="1" noChangeArrowheads="1"/>
          </p:cNvSpPr>
          <p:nvPr>
            <p:ph idx="1"/>
          </p:nvPr>
        </p:nvSpPr>
        <p:spPr>
          <a:xfrm>
            <a:off x="457200" y="1524000"/>
            <a:ext cx="6324600" cy="4953000"/>
          </a:xfrm>
        </p:spPr>
        <p:txBody>
          <a:bodyPr/>
          <a:lstStyle/>
          <a:p>
            <a:pPr eaLnBrk="1" hangingPunct="1">
              <a:lnSpc>
                <a:spcPct val="80000"/>
              </a:lnSpc>
            </a:pPr>
            <a:r>
              <a:rPr lang="en-US" sz="1800" dirty="0">
                <a:latin typeface="Calibri"/>
                <a:cs typeface="Calibri"/>
              </a:rPr>
              <a:t>Data: labeled instances, e.g. emails marked spam/ham</a:t>
            </a:r>
          </a:p>
          <a:p>
            <a:pPr lvl="1" eaLnBrk="1" hangingPunct="1">
              <a:lnSpc>
                <a:spcPct val="80000"/>
              </a:lnSpc>
            </a:pPr>
            <a:r>
              <a:rPr lang="en-US" sz="1600" dirty="0">
                <a:latin typeface="Calibri"/>
                <a:cs typeface="Calibri"/>
              </a:rPr>
              <a:t>Training set</a:t>
            </a:r>
          </a:p>
          <a:p>
            <a:pPr lvl="1" eaLnBrk="1" hangingPunct="1">
              <a:lnSpc>
                <a:spcPct val="80000"/>
              </a:lnSpc>
            </a:pPr>
            <a:r>
              <a:rPr lang="en-US" sz="1600" dirty="0">
                <a:latin typeface="Calibri"/>
                <a:cs typeface="Calibri"/>
              </a:rPr>
              <a:t>Held out set</a:t>
            </a:r>
          </a:p>
          <a:p>
            <a:pPr lvl="1" eaLnBrk="1" hangingPunct="1">
              <a:lnSpc>
                <a:spcPct val="80000"/>
              </a:lnSpc>
            </a:pPr>
            <a:r>
              <a:rPr lang="en-US" sz="1600" dirty="0">
                <a:latin typeface="Calibri"/>
                <a:cs typeface="Calibri"/>
              </a:rPr>
              <a:t>Test set</a:t>
            </a:r>
          </a:p>
          <a:p>
            <a:pPr lvl="1" eaLnBrk="1" hangingPunct="1">
              <a:lnSpc>
                <a:spcPct val="80000"/>
              </a:lnSpc>
            </a:pPr>
            <a:endParaRPr lang="en-US" sz="800" dirty="0">
              <a:latin typeface="Calibri"/>
              <a:cs typeface="Calibri"/>
            </a:endParaRPr>
          </a:p>
          <a:p>
            <a:pPr eaLnBrk="1" hangingPunct="1">
              <a:lnSpc>
                <a:spcPct val="80000"/>
              </a:lnSpc>
            </a:pPr>
            <a:r>
              <a:rPr lang="en-US" sz="1800" dirty="0">
                <a:latin typeface="Calibri"/>
                <a:cs typeface="Calibri"/>
              </a:rPr>
              <a:t>Features: attribute-value pairs which characterize each x</a:t>
            </a:r>
          </a:p>
          <a:p>
            <a:pPr eaLnBrk="1" hangingPunct="1">
              <a:lnSpc>
                <a:spcPct val="80000"/>
              </a:lnSpc>
              <a:buFont typeface="Wingdings" pitchFamily="2" charset="2"/>
              <a:buNone/>
            </a:pPr>
            <a:endParaRPr lang="en-US" sz="700" dirty="0">
              <a:latin typeface="Calibri"/>
              <a:cs typeface="Calibri"/>
            </a:endParaRPr>
          </a:p>
          <a:p>
            <a:pPr eaLnBrk="1" hangingPunct="1">
              <a:lnSpc>
                <a:spcPct val="80000"/>
              </a:lnSpc>
            </a:pPr>
            <a:r>
              <a:rPr lang="en-US" sz="1800" dirty="0">
                <a:latin typeface="Calibri"/>
                <a:cs typeface="Calibri"/>
              </a:rPr>
              <a:t>Experimentation cycle</a:t>
            </a:r>
          </a:p>
          <a:p>
            <a:pPr lvl="1" eaLnBrk="1" hangingPunct="1">
              <a:lnSpc>
                <a:spcPct val="80000"/>
              </a:lnSpc>
            </a:pPr>
            <a:r>
              <a:rPr lang="en-US" sz="1600" dirty="0">
                <a:latin typeface="Calibri"/>
                <a:cs typeface="Calibri"/>
              </a:rPr>
              <a:t>Learn parameters (e.g. model probabilities) on training set</a:t>
            </a:r>
          </a:p>
          <a:p>
            <a:pPr lvl="1" eaLnBrk="1" hangingPunct="1">
              <a:lnSpc>
                <a:spcPct val="80000"/>
              </a:lnSpc>
            </a:pPr>
            <a:r>
              <a:rPr lang="en-US" sz="1600" dirty="0">
                <a:latin typeface="Calibri"/>
                <a:cs typeface="Calibri"/>
              </a:rPr>
              <a:t>(Tune </a:t>
            </a:r>
            <a:r>
              <a:rPr lang="en-US" sz="1600" dirty="0" err="1">
                <a:latin typeface="Calibri"/>
                <a:cs typeface="Calibri"/>
              </a:rPr>
              <a:t>hyperparameters</a:t>
            </a:r>
            <a:r>
              <a:rPr lang="en-US" sz="1600" dirty="0">
                <a:latin typeface="Calibri"/>
                <a:cs typeface="Calibri"/>
              </a:rPr>
              <a:t> on held-out set)</a:t>
            </a:r>
          </a:p>
          <a:p>
            <a:pPr lvl="1" eaLnBrk="1" hangingPunct="1">
              <a:lnSpc>
                <a:spcPct val="80000"/>
              </a:lnSpc>
            </a:pPr>
            <a:r>
              <a:rPr lang="en-US" sz="1600" dirty="0">
                <a:latin typeface="Calibri"/>
                <a:cs typeface="Calibri"/>
              </a:rPr>
              <a:t>Compute accuracy of test set</a:t>
            </a:r>
          </a:p>
          <a:p>
            <a:pPr lvl="1" eaLnBrk="1" hangingPunct="1">
              <a:lnSpc>
                <a:spcPct val="80000"/>
              </a:lnSpc>
            </a:pPr>
            <a:r>
              <a:rPr lang="en-US" sz="1600" dirty="0">
                <a:latin typeface="Calibri"/>
                <a:cs typeface="Calibri"/>
              </a:rPr>
              <a:t>Very important: never “peek” at the test set!</a:t>
            </a:r>
          </a:p>
          <a:p>
            <a:pPr lvl="1" eaLnBrk="1" hangingPunct="1">
              <a:lnSpc>
                <a:spcPct val="80000"/>
              </a:lnSpc>
            </a:pPr>
            <a:endParaRPr lang="en-US" sz="700" dirty="0">
              <a:latin typeface="Calibri"/>
              <a:cs typeface="Calibri"/>
            </a:endParaRPr>
          </a:p>
          <a:p>
            <a:pPr eaLnBrk="1" hangingPunct="1">
              <a:lnSpc>
                <a:spcPct val="80000"/>
              </a:lnSpc>
            </a:pPr>
            <a:r>
              <a:rPr lang="en-US" sz="1800" dirty="0">
                <a:latin typeface="Calibri"/>
                <a:cs typeface="Calibri"/>
              </a:rPr>
              <a:t>Evaluation</a:t>
            </a:r>
          </a:p>
          <a:p>
            <a:pPr lvl="1" eaLnBrk="1" hangingPunct="1">
              <a:lnSpc>
                <a:spcPct val="80000"/>
              </a:lnSpc>
            </a:pPr>
            <a:r>
              <a:rPr lang="en-US" sz="1600" dirty="0">
                <a:latin typeface="Calibri"/>
                <a:cs typeface="Calibri"/>
              </a:rPr>
              <a:t>Accuracy: fraction of instances predicted correctly</a:t>
            </a:r>
          </a:p>
          <a:p>
            <a:pPr lvl="1" eaLnBrk="1" hangingPunct="1">
              <a:lnSpc>
                <a:spcPct val="80000"/>
              </a:lnSpc>
            </a:pPr>
            <a:endParaRPr lang="en-US" sz="1000" dirty="0">
              <a:latin typeface="Calibri"/>
              <a:cs typeface="Calibri"/>
            </a:endParaRPr>
          </a:p>
          <a:p>
            <a:pPr eaLnBrk="1" hangingPunct="1">
              <a:lnSpc>
                <a:spcPct val="80000"/>
              </a:lnSpc>
            </a:pPr>
            <a:r>
              <a:rPr lang="en-US" sz="1800" dirty="0" err="1">
                <a:latin typeface="Calibri"/>
                <a:cs typeface="Calibri"/>
              </a:rPr>
              <a:t>Overfitting</a:t>
            </a:r>
            <a:r>
              <a:rPr lang="en-US" sz="1800" dirty="0">
                <a:latin typeface="Calibri"/>
                <a:cs typeface="Calibri"/>
              </a:rPr>
              <a:t> and generalization</a:t>
            </a:r>
          </a:p>
          <a:p>
            <a:pPr lvl="1" eaLnBrk="1" hangingPunct="1">
              <a:lnSpc>
                <a:spcPct val="80000"/>
              </a:lnSpc>
            </a:pPr>
            <a:r>
              <a:rPr lang="en-US" sz="1600" dirty="0">
                <a:latin typeface="Calibri"/>
                <a:cs typeface="Calibri"/>
              </a:rPr>
              <a:t>Want a classifier which does well on </a:t>
            </a:r>
            <a:r>
              <a:rPr lang="en-US" sz="1600" i="1" dirty="0">
                <a:latin typeface="Calibri"/>
                <a:cs typeface="Calibri"/>
              </a:rPr>
              <a:t>test</a:t>
            </a:r>
            <a:r>
              <a:rPr lang="en-US" sz="1600" dirty="0">
                <a:latin typeface="Calibri"/>
                <a:cs typeface="Calibri"/>
              </a:rPr>
              <a:t> data</a:t>
            </a:r>
          </a:p>
          <a:p>
            <a:pPr lvl="1" eaLnBrk="1" hangingPunct="1">
              <a:lnSpc>
                <a:spcPct val="80000"/>
              </a:lnSpc>
            </a:pPr>
            <a:r>
              <a:rPr lang="en-US" sz="1600" dirty="0" err="1">
                <a:latin typeface="Calibri"/>
                <a:cs typeface="Calibri"/>
              </a:rPr>
              <a:t>Overfitting</a:t>
            </a:r>
            <a:r>
              <a:rPr lang="en-US" sz="1600" dirty="0">
                <a:latin typeface="Calibri"/>
                <a:cs typeface="Calibri"/>
              </a:rPr>
              <a:t>: fitting the training data very closely, but not generalizing well</a:t>
            </a:r>
          </a:p>
          <a:p>
            <a:pPr lvl="1" eaLnBrk="1" hangingPunct="1">
              <a:lnSpc>
                <a:spcPct val="80000"/>
              </a:lnSpc>
            </a:pPr>
            <a:r>
              <a:rPr lang="en-US" sz="1600" dirty="0">
                <a:latin typeface="Calibri"/>
                <a:cs typeface="Calibri"/>
              </a:rPr>
              <a:t>We’ll investigate </a:t>
            </a:r>
            <a:r>
              <a:rPr lang="en-US" sz="1600" dirty="0" err="1">
                <a:latin typeface="Calibri"/>
                <a:cs typeface="Calibri"/>
              </a:rPr>
              <a:t>overfitting</a:t>
            </a:r>
            <a:r>
              <a:rPr lang="en-US" sz="1600" dirty="0">
                <a:latin typeface="Calibri"/>
                <a:cs typeface="Calibri"/>
              </a:rPr>
              <a:t> and generalization formally in a few lectures</a:t>
            </a:r>
          </a:p>
        </p:txBody>
      </p:sp>
      <p:sp>
        <p:nvSpPr>
          <p:cNvPr id="17412" name="Rectangle 4"/>
          <p:cNvSpPr>
            <a:spLocks noChangeArrowheads="1"/>
          </p:cNvSpPr>
          <p:nvPr/>
        </p:nvSpPr>
        <p:spPr bwMode="auto">
          <a:xfrm>
            <a:off x="6934200" y="1600200"/>
            <a:ext cx="1676400" cy="25908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Training</a:t>
            </a:r>
          </a:p>
          <a:p>
            <a:pPr algn="ctr"/>
            <a:r>
              <a:rPr lang="en-US">
                <a:latin typeface="Calibri"/>
                <a:cs typeface="Calibri"/>
              </a:rPr>
              <a:t>Data</a:t>
            </a:r>
          </a:p>
        </p:txBody>
      </p:sp>
      <p:sp>
        <p:nvSpPr>
          <p:cNvPr id="17413" name="Rectangle 5"/>
          <p:cNvSpPr>
            <a:spLocks noChangeArrowheads="1"/>
          </p:cNvSpPr>
          <p:nvPr/>
        </p:nvSpPr>
        <p:spPr bwMode="auto">
          <a:xfrm>
            <a:off x="6934200" y="4267200"/>
            <a:ext cx="1676400" cy="990600"/>
          </a:xfrm>
          <a:prstGeom prst="rect">
            <a:avLst/>
          </a:prstGeom>
          <a:solidFill>
            <a:srgbClr val="FFCCCC"/>
          </a:solidFill>
          <a:ln w="9525">
            <a:solidFill>
              <a:schemeClr val="tx1"/>
            </a:solidFill>
            <a:miter lim="800000"/>
            <a:headEnd/>
            <a:tailEnd/>
          </a:ln>
        </p:spPr>
        <p:txBody>
          <a:bodyPr wrap="none" anchor="ctr"/>
          <a:lstStyle/>
          <a:p>
            <a:pPr algn="ctr"/>
            <a:r>
              <a:rPr lang="en-US" dirty="0">
                <a:latin typeface="Calibri"/>
                <a:cs typeface="Calibri"/>
              </a:rPr>
              <a:t>Held-Out</a:t>
            </a:r>
          </a:p>
          <a:p>
            <a:pPr algn="ctr"/>
            <a:r>
              <a:rPr lang="en-US" dirty="0">
                <a:latin typeface="Calibri"/>
                <a:cs typeface="Calibri"/>
              </a:rPr>
              <a:t>Data</a:t>
            </a:r>
          </a:p>
        </p:txBody>
      </p:sp>
      <p:sp>
        <p:nvSpPr>
          <p:cNvPr id="17414" name="Rectangle 6"/>
          <p:cNvSpPr>
            <a:spLocks noChangeArrowheads="1"/>
          </p:cNvSpPr>
          <p:nvPr/>
        </p:nvSpPr>
        <p:spPr bwMode="auto">
          <a:xfrm>
            <a:off x="6934200" y="5334000"/>
            <a:ext cx="1676400" cy="914400"/>
          </a:xfrm>
          <a:prstGeom prst="rect">
            <a:avLst/>
          </a:prstGeom>
          <a:solidFill>
            <a:srgbClr val="BDE6B2"/>
          </a:solidFill>
          <a:ln w="9525">
            <a:solidFill>
              <a:schemeClr val="tx1"/>
            </a:solidFill>
            <a:miter lim="800000"/>
            <a:headEnd/>
            <a:tailEnd/>
          </a:ln>
        </p:spPr>
        <p:txBody>
          <a:bodyPr wrap="none" anchor="ctr"/>
          <a:lstStyle/>
          <a:p>
            <a:pPr algn="ctr"/>
            <a:r>
              <a:rPr lang="en-US">
                <a:latin typeface="Calibri"/>
                <a:cs typeface="Calibri"/>
              </a:rPr>
              <a:t>Test</a:t>
            </a:r>
          </a:p>
          <a:p>
            <a:pPr algn="ctr"/>
            <a:r>
              <a:rPr lang="en-US">
                <a:latin typeface="Calibri"/>
                <a:cs typeface="Calibri"/>
              </a:rPr>
              <a:t>Data</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39933" y="1600200"/>
            <a:ext cx="2777206" cy="2286000"/>
          </a:xfrm>
          <a:prstGeom prst="rect">
            <a:avLst/>
          </a:prstGeom>
          <a:noFill/>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5493" y="3886200"/>
            <a:ext cx="2164772" cy="1676400"/>
          </a:xfrm>
          <a:prstGeom prst="rect">
            <a:avLst/>
          </a:prstGeom>
          <a:noFill/>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146386" y="5388709"/>
            <a:ext cx="2212274" cy="1240691"/>
          </a:xfrm>
          <a:prstGeom prst="rect">
            <a:avLst/>
          </a:prstGeom>
          <a:noFill/>
        </p:spPr>
      </p:pic>
    </p:spTree>
    <p:extLst>
      <p:ext uri="{BB962C8B-B14F-4D97-AF65-F5344CB8AC3E}">
        <p14:creationId xmlns:p14="http://schemas.microsoft.com/office/powerpoint/2010/main" val="4314825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307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307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307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307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3075">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3075">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3075">
                                            <p:txEl>
                                              <p:pRg st="14" end="1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83075">
                                            <p:txEl>
                                              <p:pRg st="16" end="1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83075">
                                            <p:txEl>
                                              <p:pRg st="17" end="1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83075">
                                            <p:txEl>
                                              <p:pRg st="18" end="1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8307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 and </a:t>
            </a:r>
            <a:r>
              <a:rPr lang="en-US" dirty="0" err="1"/>
              <a:t>Overfitting</a:t>
            </a:r>
            <a:endParaRPr lang="en-US" dirty="0"/>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3073" y="1295400"/>
            <a:ext cx="3121641" cy="4667250"/>
          </a:xfrm>
          <a:prstGeom prst="rect">
            <a:avLst/>
          </a:prstGeom>
          <a:noFill/>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38600" y="1295452"/>
            <a:ext cx="3352800" cy="4667146"/>
          </a:xfrm>
          <a:prstGeom prst="rect">
            <a:avLst/>
          </a:prstGeom>
          <a:noFill/>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96982" y="1295400"/>
            <a:ext cx="4265635" cy="4667250"/>
          </a:xfrm>
          <a:prstGeom prst="rect">
            <a:avLst/>
          </a:prstGeom>
          <a:noFill/>
        </p:spPr>
      </p:pic>
    </p:spTree>
    <p:extLst>
      <p:ext uri="{BB962C8B-B14F-4D97-AF65-F5344CB8AC3E}">
        <p14:creationId xmlns:p14="http://schemas.microsoft.com/office/powerpoint/2010/main" val="20231650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974725" y="1295400"/>
            <a:ext cx="7537450" cy="5127625"/>
          </a:xfrm>
          <a:prstGeom prst="rect">
            <a:avLst/>
          </a:prstGeom>
          <a:noFill/>
          <a:ln w="0">
            <a:solidFill>
              <a:srgbClr val="FFFFFF"/>
            </a:solidFill>
            <a:miter lim="800000"/>
            <a:headEnd/>
            <a:tailEnd/>
          </a:ln>
        </p:spPr>
        <p:txBody>
          <a:bodyPr/>
          <a:lstStyle/>
          <a:p>
            <a:endParaRPr lang="en-US"/>
          </a:p>
        </p:txBody>
      </p:sp>
      <p:sp>
        <p:nvSpPr>
          <p:cNvPr id="22531" name="Line 4"/>
          <p:cNvSpPr>
            <a:spLocks noChangeShapeType="1"/>
          </p:cNvSpPr>
          <p:nvPr/>
        </p:nvSpPr>
        <p:spPr bwMode="auto">
          <a:xfrm>
            <a:off x="974725" y="6423025"/>
            <a:ext cx="7537450" cy="1588"/>
          </a:xfrm>
          <a:prstGeom prst="line">
            <a:avLst/>
          </a:prstGeom>
          <a:noFill/>
          <a:ln w="0">
            <a:solidFill>
              <a:srgbClr val="000000"/>
            </a:solidFill>
            <a:round/>
            <a:headEnd/>
            <a:tailEnd/>
          </a:ln>
        </p:spPr>
        <p:txBody>
          <a:bodyPr/>
          <a:lstStyle/>
          <a:p>
            <a:endParaRPr lang="en-US"/>
          </a:p>
        </p:txBody>
      </p:sp>
      <p:sp>
        <p:nvSpPr>
          <p:cNvPr id="22532" name="Line 5"/>
          <p:cNvSpPr>
            <a:spLocks noChangeShapeType="1"/>
          </p:cNvSpPr>
          <p:nvPr/>
        </p:nvSpPr>
        <p:spPr bwMode="auto">
          <a:xfrm flipV="1">
            <a:off x="974725" y="1295400"/>
            <a:ext cx="1588" cy="5127625"/>
          </a:xfrm>
          <a:prstGeom prst="line">
            <a:avLst/>
          </a:prstGeom>
          <a:noFill/>
          <a:ln w="0">
            <a:solidFill>
              <a:srgbClr val="000000"/>
            </a:solidFill>
            <a:round/>
            <a:headEnd/>
            <a:tailEnd/>
          </a:ln>
        </p:spPr>
        <p:txBody>
          <a:bodyPr/>
          <a:lstStyle/>
          <a:p>
            <a:endParaRPr lang="en-US"/>
          </a:p>
        </p:txBody>
      </p:sp>
      <p:sp>
        <p:nvSpPr>
          <p:cNvPr id="22533" name="Line 6"/>
          <p:cNvSpPr>
            <a:spLocks noChangeShapeType="1"/>
          </p:cNvSpPr>
          <p:nvPr/>
        </p:nvSpPr>
        <p:spPr bwMode="auto">
          <a:xfrm flipV="1">
            <a:off x="974725" y="6346825"/>
            <a:ext cx="1588" cy="76200"/>
          </a:xfrm>
          <a:prstGeom prst="line">
            <a:avLst/>
          </a:prstGeom>
          <a:noFill/>
          <a:ln w="0">
            <a:solidFill>
              <a:srgbClr val="000000"/>
            </a:solidFill>
            <a:round/>
            <a:headEnd/>
            <a:tailEnd/>
          </a:ln>
        </p:spPr>
        <p:txBody>
          <a:bodyPr/>
          <a:lstStyle/>
          <a:p>
            <a:endParaRPr lang="en-US"/>
          </a:p>
        </p:txBody>
      </p:sp>
      <p:sp>
        <p:nvSpPr>
          <p:cNvPr id="22534" name="Rectangle 7"/>
          <p:cNvSpPr>
            <a:spLocks noChangeArrowheads="1"/>
          </p:cNvSpPr>
          <p:nvPr/>
        </p:nvSpPr>
        <p:spPr bwMode="auto">
          <a:xfrm>
            <a:off x="973138"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0</a:t>
            </a:r>
            <a:endParaRPr lang="en-US" sz="2400">
              <a:cs typeface="Arial" pitchFamily="34" charset="0"/>
            </a:endParaRPr>
          </a:p>
        </p:txBody>
      </p:sp>
      <p:sp>
        <p:nvSpPr>
          <p:cNvPr id="22535" name="Line 8"/>
          <p:cNvSpPr>
            <a:spLocks noChangeShapeType="1"/>
          </p:cNvSpPr>
          <p:nvPr/>
        </p:nvSpPr>
        <p:spPr bwMode="auto">
          <a:xfrm flipV="1">
            <a:off x="1725613" y="6346825"/>
            <a:ext cx="1587" cy="76200"/>
          </a:xfrm>
          <a:prstGeom prst="line">
            <a:avLst/>
          </a:prstGeom>
          <a:noFill/>
          <a:ln w="0">
            <a:solidFill>
              <a:srgbClr val="000000"/>
            </a:solidFill>
            <a:round/>
            <a:headEnd/>
            <a:tailEnd/>
          </a:ln>
        </p:spPr>
        <p:txBody>
          <a:bodyPr/>
          <a:lstStyle/>
          <a:p>
            <a:endParaRPr lang="en-US"/>
          </a:p>
        </p:txBody>
      </p:sp>
      <p:sp>
        <p:nvSpPr>
          <p:cNvPr id="22536" name="Rectangle 9"/>
          <p:cNvSpPr>
            <a:spLocks noChangeArrowheads="1"/>
          </p:cNvSpPr>
          <p:nvPr/>
        </p:nvSpPr>
        <p:spPr bwMode="auto">
          <a:xfrm>
            <a:off x="1724025"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a:t>
            </a:r>
            <a:endParaRPr lang="en-US" sz="2400">
              <a:cs typeface="Arial" pitchFamily="34" charset="0"/>
            </a:endParaRPr>
          </a:p>
        </p:txBody>
      </p:sp>
      <p:sp>
        <p:nvSpPr>
          <p:cNvPr id="22537" name="Line 10"/>
          <p:cNvSpPr>
            <a:spLocks noChangeShapeType="1"/>
          </p:cNvSpPr>
          <p:nvPr/>
        </p:nvSpPr>
        <p:spPr bwMode="auto">
          <a:xfrm flipV="1">
            <a:off x="2474913" y="6346825"/>
            <a:ext cx="1587" cy="76200"/>
          </a:xfrm>
          <a:prstGeom prst="line">
            <a:avLst/>
          </a:prstGeom>
          <a:noFill/>
          <a:ln w="0">
            <a:solidFill>
              <a:srgbClr val="000000"/>
            </a:solidFill>
            <a:round/>
            <a:headEnd/>
            <a:tailEnd/>
          </a:ln>
        </p:spPr>
        <p:txBody>
          <a:bodyPr/>
          <a:lstStyle/>
          <a:p>
            <a:endParaRPr lang="en-US"/>
          </a:p>
        </p:txBody>
      </p:sp>
      <p:sp>
        <p:nvSpPr>
          <p:cNvPr id="22538" name="Rectangle 11"/>
          <p:cNvSpPr>
            <a:spLocks noChangeArrowheads="1"/>
          </p:cNvSpPr>
          <p:nvPr/>
        </p:nvSpPr>
        <p:spPr bwMode="auto">
          <a:xfrm>
            <a:off x="2473325"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4</a:t>
            </a:r>
            <a:endParaRPr lang="en-US" sz="2400">
              <a:cs typeface="Arial" pitchFamily="34" charset="0"/>
            </a:endParaRPr>
          </a:p>
        </p:txBody>
      </p:sp>
      <p:sp>
        <p:nvSpPr>
          <p:cNvPr id="22539" name="Line 12"/>
          <p:cNvSpPr>
            <a:spLocks noChangeShapeType="1"/>
          </p:cNvSpPr>
          <p:nvPr/>
        </p:nvSpPr>
        <p:spPr bwMode="auto">
          <a:xfrm flipV="1">
            <a:off x="3233738" y="6346825"/>
            <a:ext cx="1587" cy="76200"/>
          </a:xfrm>
          <a:prstGeom prst="line">
            <a:avLst/>
          </a:prstGeom>
          <a:noFill/>
          <a:ln w="0">
            <a:solidFill>
              <a:srgbClr val="000000"/>
            </a:solidFill>
            <a:round/>
            <a:headEnd/>
            <a:tailEnd/>
          </a:ln>
        </p:spPr>
        <p:txBody>
          <a:bodyPr/>
          <a:lstStyle/>
          <a:p>
            <a:endParaRPr lang="en-US"/>
          </a:p>
        </p:txBody>
      </p:sp>
      <p:sp>
        <p:nvSpPr>
          <p:cNvPr id="22540" name="Rectangle 13"/>
          <p:cNvSpPr>
            <a:spLocks noChangeArrowheads="1"/>
          </p:cNvSpPr>
          <p:nvPr/>
        </p:nvSpPr>
        <p:spPr bwMode="auto">
          <a:xfrm>
            <a:off x="3232150"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6</a:t>
            </a:r>
            <a:endParaRPr lang="en-US" sz="2400">
              <a:cs typeface="Arial" pitchFamily="34" charset="0"/>
            </a:endParaRPr>
          </a:p>
        </p:txBody>
      </p:sp>
      <p:sp>
        <p:nvSpPr>
          <p:cNvPr id="22541" name="Line 14"/>
          <p:cNvSpPr>
            <a:spLocks noChangeShapeType="1"/>
          </p:cNvSpPr>
          <p:nvPr/>
        </p:nvSpPr>
        <p:spPr bwMode="auto">
          <a:xfrm flipV="1">
            <a:off x="3984625" y="6346825"/>
            <a:ext cx="1588" cy="76200"/>
          </a:xfrm>
          <a:prstGeom prst="line">
            <a:avLst/>
          </a:prstGeom>
          <a:noFill/>
          <a:ln w="0">
            <a:solidFill>
              <a:srgbClr val="000000"/>
            </a:solidFill>
            <a:round/>
            <a:headEnd/>
            <a:tailEnd/>
          </a:ln>
        </p:spPr>
        <p:txBody>
          <a:bodyPr/>
          <a:lstStyle/>
          <a:p>
            <a:endParaRPr lang="en-US"/>
          </a:p>
        </p:txBody>
      </p:sp>
      <p:sp>
        <p:nvSpPr>
          <p:cNvPr id="22542" name="Rectangle 15"/>
          <p:cNvSpPr>
            <a:spLocks noChangeArrowheads="1"/>
          </p:cNvSpPr>
          <p:nvPr/>
        </p:nvSpPr>
        <p:spPr bwMode="auto">
          <a:xfrm>
            <a:off x="3983038"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8</a:t>
            </a:r>
            <a:endParaRPr lang="en-US" sz="2400">
              <a:cs typeface="Arial" pitchFamily="34" charset="0"/>
            </a:endParaRPr>
          </a:p>
        </p:txBody>
      </p:sp>
      <p:sp>
        <p:nvSpPr>
          <p:cNvPr id="22543" name="Line 16"/>
          <p:cNvSpPr>
            <a:spLocks noChangeShapeType="1"/>
          </p:cNvSpPr>
          <p:nvPr/>
        </p:nvSpPr>
        <p:spPr bwMode="auto">
          <a:xfrm flipV="1">
            <a:off x="4743450" y="6346825"/>
            <a:ext cx="1588" cy="76200"/>
          </a:xfrm>
          <a:prstGeom prst="line">
            <a:avLst/>
          </a:prstGeom>
          <a:noFill/>
          <a:ln w="0">
            <a:solidFill>
              <a:srgbClr val="000000"/>
            </a:solidFill>
            <a:round/>
            <a:headEnd/>
            <a:tailEnd/>
          </a:ln>
        </p:spPr>
        <p:txBody>
          <a:bodyPr/>
          <a:lstStyle/>
          <a:p>
            <a:endParaRPr lang="en-US"/>
          </a:p>
        </p:txBody>
      </p:sp>
      <p:sp>
        <p:nvSpPr>
          <p:cNvPr id="22544" name="Rectangle 17"/>
          <p:cNvSpPr>
            <a:spLocks noChangeArrowheads="1"/>
          </p:cNvSpPr>
          <p:nvPr/>
        </p:nvSpPr>
        <p:spPr bwMode="auto">
          <a:xfrm>
            <a:off x="47021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45" name="Line 18"/>
          <p:cNvSpPr>
            <a:spLocks noChangeShapeType="1"/>
          </p:cNvSpPr>
          <p:nvPr/>
        </p:nvSpPr>
        <p:spPr bwMode="auto">
          <a:xfrm flipV="1">
            <a:off x="5494338" y="6346825"/>
            <a:ext cx="1587" cy="76200"/>
          </a:xfrm>
          <a:prstGeom prst="line">
            <a:avLst/>
          </a:prstGeom>
          <a:noFill/>
          <a:ln w="0">
            <a:solidFill>
              <a:srgbClr val="000000"/>
            </a:solidFill>
            <a:round/>
            <a:headEnd/>
            <a:tailEnd/>
          </a:ln>
        </p:spPr>
        <p:txBody>
          <a:bodyPr/>
          <a:lstStyle/>
          <a:p>
            <a:endParaRPr lang="en-US"/>
          </a:p>
        </p:txBody>
      </p:sp>
      <p:sp>
        <p:nvSpPr>
          <p:cNvPr id="22546" name="Rectangle 19"/>
          <p:cNvSpPr>
            <a:spLocks noChangeArrowheads="1"/>
          </p:cNvSpPr>
          <p:nvPr/>
        </p:nvSpPr>
        <p:spPr bwMode="auto">
          <a:xfrm>
            <a:off x="5453063"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12</a:t>
            </a:r>
            <a:endParaRPr lang="en-US" sz="2400">
              <a:cs typeface="Arial" pitchFamily="34" charset="0"/>
            </a:endParaRPr>
          </a:p>
        </p:txBody>
      </p:sp>
      <p:sp>
        <p:nvSpPr>
          <p:cNvPr id="22547" name="Line 20"/>
          <p:cNvSpPr>
            <a:spLocks noChangeShapeType="1"/>
          </p:cNvSpPr>
          <p:nvPr/>
        </p:nvSpPr>
        <p:spPr bwMode="auto">
          <a:xfrm flipV="1">
            <a:off x="6243638" y="6346825"/>
            <a:ext cx="1587" cy="76200"/>
          </a:xfrm>
          <a:prstGeom prst="line">
            <a:avLst/>
          </a:prstGeom>
          <a:noFill/>
          <a:ln w="0">
            <a:solidFill>
              <a:srgbClr val="000000"/>
            </a:solidFill>
            <a:round/>
            <a:headEnd/>
            <a:tailEnd/>
          </a:ln>
        </p:spPr>
        <p:txBody>
          <a:bodyPr/>
          <a:lstStyle/>
          <a:p>
            <a:endParaRPr lang="en-US"/>
          </a:p>
        </p:txBody>
      </p:sp>
      <p:sp>
        <p:nvSpPr>
          <p:cNvPr id="22548" name="Rectangle 21"/>
          <p:cNvSpPr>
            <a:spLocks noChangeArrowheads="1"/>
          </p:cNvSpPr>
          <p:nvPr/>
        </p:nvSpPr>
        <p:spPr bwMode="auto">
          <a:xfrm>
            <a:off x="6202363"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14</a:t>
            </a:r>
            <a:endParaRPr lang="en-US" sz="2400">
              <a:cs typeface="Arial" pitchFamily="34" charset="0"/>
            </a:endParaRPr>
          </a:p>
        </p:txBody>
      </p:sp>
      <p:sp>
        <p:nvSpPr>
          <p:cNvPr id="22549" name="Line 22"/>
          <p:cNvSpPr>
            <a:spLocks noChangeShapeType="1"/>
          </p:cNvSpPr>
          <p:nvPr/>
        </p:nvSpPr>
        <p:spPr bwMode="auto">
          <a:xfrm flipV="1">
            <a:off x="7002463" y="6346825"/>
            <a:ext cx="1587" cy="76200"/>
          </a:xfrm>
          <a:prstGeom prst="line">
            <a:avLst/>
          </a:prstGeom>
          <a:noFill/>
          <a:ln w="0">
            <a:solidFill>
              <a:srgbClr val="000000"/>
            </a:solidFill>
            <a:round/>
            <a:headEnd/>
            <a:tailEnd/>
          </a:ln>
        </p:spPr>
        <p:txBody>
          <a:bodyPr/>
          <a:lstStyle/>
          <a:p>
            <a:endParaRPr lang="en-US"/>
          </a:p>
        </p:txBody>
      </p:sp>
      <p:sp>
        <p:nvSpPr>
          <p:cNvPr id="22550" name="Rectangle 23"/>
          <p:cNvSpPr>
            <a:spLocks noChangeArrowheads="1"/>
          </p:cNvSpPr>
          <p:nvPr/>
        </p:nvSpPr>
        <p:spPr bwMode="auto">
          <a:xfrm>
            <a:off x="6961188"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16</a:t>
            </a:r>
            <a:endParaRPr lang="en-US" sz="2400">
              <a:cs typeface="Arial" pitchFamily="34" charset="0"/>
            </a:endParaRPr>
          </a:p>
        </p:txBody>
      </p:sp>
      <p:sp>
        <p:nvSpPr>
          <p:cNvPr id="22551" name="Line 24"/>
          <p:cNvSpPr>
            <a:spLocks noChangeShapeType="1"/>
          </p:cNvSpPr>
          <p:nvPr/>
        </p:nvSpPr>
        <p:spPr bwMode="auto">
          <a:xfrm flipV="1">
            <a:off x="7753350" y="6346825"/>
            <a:ext cx="1588" cy="76200"/>
          </a:xfrm>
          <a:prstGeom prst="line">
            <a:avLst/>
          </a:prstGeom>
          <a:noFill/>
          <a:ln w="0">
            <a:solidFill>
              <a:srgbClr val="000000"/>
            </a:solidFill>
            <a:round/>
            <a:headEnd/>
            <a:tailEnd/>
          </a:ln>
        </p:spPr>
        <p:txBody>
          <a:bodyPr/>
          <a:lstStyle/>
          <a:p>
            <a:endParaRPr lang="en-US"/>
          </a:p>
        </p:txBody>
      </p:sp>
      <p:sp>
        <p:nvSpPr>
          <p:cNvPr id="22552" name="Rectangle 25"/>
          <p:cNvSpPr>
            <a:spLocks noChangeArrowheads="1"/>
          </p:cNvSpPr>
          <p:nvPr/>
        </p:nvSpPr>
        <p:spPr bwMode="auto">
          <a:xfrm>
            <a:off x="77120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18</a:t>
            </a:r>
            <a:endParaRPr lang="en-US" sz="2400">
              <a:cs typeface="Arial" pitchFamily="34" charset="0"/>
            </a:endParaRPr>
          </a:p>
        </p:txBody>
      </p:sp>
      <p:sp>
        <p:nvSpPr>
          <p:cNvPr id="22553" name="Line 26"/>
          <p:cNvSpPr>
            <a:spLocks noChangeShapeType="1"/>
          </p:cNvSpPr>
          <p:nvPr/>
        </p:nvSpPr>
        <p:spPr bwMode="auto">
          <a:xfrm flipV="1">
            <a:off x="8512175" y="6346825"/>
            <a:ext cx="1588" cy="76200"/>
          </a:xfrm>
          <a:prstGeom prst="line">
            <a:avLst/>
          </a:prstGeom>
          <a:noFill/>
          <a:ln w="0">
            <a:solidFill>
              <a:srgbClr val="000000"/>
            </a:solidFill>
            <a:round/>
            <a:headEnd/>
            <a:tailEnd/>
          </a:ln>
        </p:spPr>
        <p:txBody>
          <a:bodyPr/>
          <a:lstStyle/>
          <a:p>
            <a:endParaRPr lang="en-US"/>
          </a:p>
        </p:txBody>
      </p:sp>
      <p:sp>
        <p:nvSpPr>
          <p:cNvPr id="22554" name="Rectangle 27"/>
          <p:cNvSpPr>
            <a:spLocks noChangeArrowheads="1"/>
          </p:cNvSpPr>
          <p:nvPr/>
        </p:nvSpPr>
        <p:spPr bwMode="auto">
          <a:xfrm>
            <a:off x="8470900"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20</a:t>
            </a:r>
            <a:endParaRPr lang="en-US" sz="2400">
              <a:cs typeface="Arial" pitchFamily="34" charset="0"/>
            </a:endParaRPr>
          </a:p>
        </p:txBody>
      </p:sp>
      <p:sp>
        <p:nvSpPr>
          <p:cNvPr id="22555" name="Line 28"/>
          <p:cNvSpPr>
            <a:spLocks noChangeShapeType="1"/>
          </p:cNvSpPr>
          <p:nvPr/>
        </p:nvSpPr>
        <p:spPr bwMode="auto">
          <a:xfrm>
            <a:off x="974725" y="6423025"/>
            <a:ext cx="66675" cy="1588"/>
          </a:xfrm>
          <a:prstGeom prst="line">
            <a:avLst/>
          </a:prstGeom>
          <a:noFill/>
          <a:ln w="0">
            <a:solidFill>
              <a:srgbClr val="000000"/>
            </a:solidFill>
            <a:round/>
            <a:headEnd/>
            <a:tailEnd/>
          </a:ln>
        </p:spPr>
        <p:txBody>
          <a:bodyPr/>
          <a:lstStyle/>
          <a:p>
            <a:endParaRPr lang="en-US"/>
          </a:p>
        </p:txBody>
      </p:sp>
      <p:sp>
        <p:nvSpPr>
          <p:cNvPr id="22556" name="Rectangle 29"/>
          <p:cNvSpPr>
            <a:spLocks noChangeArrowheads="1"/>
          </p:cNvSpPr>
          <p:nvPr/>
        </p:nvSpPr>
        <p:spPr bwMode="auto">
          <a:xfrm>
            <a:off x="788988" y="6346825"/>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-15</a:t>
            </a:r>
            <a:endParaRPr lang="en-US" sz="2400">
              <a:cs typeface="Arial" pitchFamily="34" charset="0"/>
            </a:endParaRPr>
          </a:p>
        </p:txBody>
      </p:sp>
      <p:sp>
        <p:nvSpPr>
          <p:cNvPr id="22557" name="Line 30"/>
          <p:cNvSpPr>
            <a:spLocks noChangeShapeType="1"/>
          </p:cNvSpPr>
          <p:nvPr/>
        </p:nvSpPr>
        <p:spPr bwMode="auto">
          <a:xfrm>
            <a:off x="974725" y="5853113"/>
            <a:ext cx="66675" cy="1587"/>
          </a:xfrm>
          <a:prstGeom prst="line">
            <a:avLst/>
          </a:prstGeom>
          <a:noFill/>
          <a:ln w="0">
            <a:solidFill>
              <a:srgbClr val="000000"/>
            </a:solidFill>
            <a:round/>
            <a:headEnd/>
            <a:tailEnd/>
          </a:ln>
        </p:spPr>
        <p:txBody>
          <a:bodyPr/>
          <a:lstStyle/>
          <a:p>
            <a:endParaRPr lang="en-US"/>
          </a:p>
        </p:txBody>
      </p:sp>
      <p:sp>
        <p:nvSpPr>
          <p:cNvPr id="22558" name="Rectangle 31"/>
          <p:cNvSpPr>
            <a:spLocks noChangeArrowheads="1"/>
          </p:cNvSpPr>
          <p:nvPr/>
        </p:nvSpPr>
        <p:spPr bwMode="auto">
          <a:xfrm>
            <a:off x="788988" y="5776913"/>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59" name="Line 32"/>
          <p:cNvSpPr>
            <a:spLocks noChangeShapeType="1"/>
          </p:cNvSpPr>
          <p:nvPr/>
        </p:nvSpPr>
        <p:spPr bwMode="auto">
          <a:xfrm>
            <a:off x="974725" y="5281613"/>
            <a:ext cx="66675" cy="1587"/>
          </a:xfrm>
          <a:prstGeom prst="line">
            <a:avLst/>
          </a:prstGeom>
          <a:noFill/>
          <a:ln w="0">
            <a:solidFill>
              <a:srgbClr val="000000"/>
            </a:solidFill>
            <a:round/>
            <a:headEnd/>
            <a:tailEnd/>
          </a:ln>
        </p:spPr>
        <p:txBody>
          <a:bodyPr/>
          <a:lstStyle/>
          <a:p>
            <a:endParaRPr lang="en-US"/>
          </a:p>
        </p:txBody>
      </p:sp>
      <p:sp>
        <p:nvSpPr>
          <p:cNvPr id="22560" name="Rectangle 33"/>
          <p:cNvSpPr>
            <a:spLocks noChangeArrowheads="1"/>
          </p:cNvSpPr>
          <p:nvPr/>
        </p:nvSpPr>
        <p:spPr bwMode="auto">
          <a:xfrm>
            <a:off x="857250" y="5205413"/>
            <a:ext cx="112713"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-5</a:t>
            </a:r>
            <a:endParaRPr lang="en-US" sz="2400">
              <a:cs typeface="Arial" pitchFamily="34" charset="0"/>
            </a:endParaRPr>
          </a:p>
        </p:txBody>
      </p:sp>
      <p:sp>
        <p:nvSpPr>
          <p:cNvPr id="22561" name="Line 34"/>
          <p:cNvSpPr>
            <a:spLocks noChangeShapeType="1"/>
          </p:cNvSpPr>
          <p:nvPr/>
        </p:nvSpPr>
        <p:spPr bwMode="auto">
          <a:xfrm>
            <a:off x="974725" y="4711700"/>
            <a:ext cx="66675" cy="1588"/>
          </a:xfrm>
          <a:prstGeom prst="line">
            <a:avLst/>
          </a:prstGeom>
          <a:noFill/>
          <a:ln w="0">
            <a:solidFill>
              <a:srgbClr val="000000"/>
            </a:solidFill>
            <a:round/>
            <a:headEnd/>
            <a:tailEnd/>
          </a:ln>
        </p:spPr>
        <p:txBody>
          <a:bodyPr/>
          <a:lstStyle/>
          <a:p>
            <a:endParaRPr lang="en-US"/>
          </a:p>
        </p:txBody>
      </p:sp>
      <p:sp>
        <p:nvSpPr>
          <p:cNvPr id="22562" name="Rectangle 35"/>
          <p:cNvSpPr>
            <a:spLocks noChangeArrowheads="1"/>
          </p:cNvSpPr>
          <p:nvPr/>
        </p:nvSpPr>
        <p:spPr bwMode="auto">
          <a:xfrm>
            <a:off x="896938" y="46355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0</a:t>
            </a:r>
            <a:endParaRPr lang="en-US" sz="2400">
              <a:cs typeface="Arial" pitchFamily="34" charset="0"/>
            </a:endParaRPr>
          </a:p>
        </p:txBody>
      </p:sp>
      <p:sp>
        <p:nvSpPr>
          <p:cNvPr id="22563" name="Line 36"/>
          <p:cNvSpPr>
            <a:spLocks noChangeShapeType="1"/>
          </p:cNvSpPr>
          <p:nvPr/>
        </p:nvSpPr>
        <p:spPr bwMode="auto">
          <a:xfrm>
            <a:off x="974725" y="4140200"/>
            <a:ext cx="66675" cy="1588"/>
          </a:xfrm>
          <a:prstGeom prst="line">
            <a:avLst/>
          </a:prstGeom>
          <a:noFill/>
          <a:ln w="0">
            <a:solidFill>
              <a:srgbClr val="000000"/>
            </a:solidFill>
            <a:round/>
            <a:headEnd/>
            <a:tailEnd/>
          </a:ln>
        </p:spPr>
        <p:txBody>
          <a:bodyPr/>
          <a:lstStyle/>
          <a:p>
            <a:endParaRPr lang="en-US"/>
          </a:p>
        </p:txBody>
      </p:sp>
      <p:sp>
        <p:nvSpPr>
          <p:cNvPr id="22564" name="Rectangle 37"/>
          <p:cNvSpPr>
            <a:spLocks noChangeArrowheads="1"/>
          </p:cNvSpPr>
          <p:nvPr/>
        </p:nvSpPr>
        <p:spPr bwMode="auto">
          <a:xfrm>
            <a:off x="896938" y="40640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5</a:t>
            </a:r>
            <a:endParaRPr lang="en-US" sz="2400">
              <a:cs typeface="Arial" pitchFamily="34" charset="0"/>
            </a:endParaRPr>
          </a:p>
        </p:txBody>
      </p:sp>
      <p:sp>
        <p:nvSpPr>
          <p:cNvPr id="22565" name="Line 38"/>
          <p:cNvSpPr>
            <a:spLocks noChangeShapeType="1"/>
          </p:cNvSpPr>
          <p:nvPr/>
        </p:nvSpPr>
        <p:spPr bwMode="auto">
          <a:xfrm>
            <a:off x="974725" y="3568700"/>
            <a:ext cx="66675" cy="1588"/>
          </a:xfrm>
          <a:prstGeom prst="line">
            <a:avLst/>
          </a:prstGeom>
          <a:noFill/>
          <a:ln w="0">
            <a:solidFill>
              <a:srgbClr val="000000"/>
            </a:solidFill>
            <a:round/>
            <a:headEnd/>
            <a:tailEnd/>
          </a:ln>
        </p:spPr>
        <p:txBody>
          <a:bodyPr/>
          <a:lstStyle/>
          <a:p>
            <a:endParaRPr lang="en-US"/>
          </a:p>
        </p:txBody>
      </p:sp>
      <p:sp>
        <p:nvSpPr>
          <p:cNvPr id="22566" name="Rectangle 39"/>
          <p:cNvSpPr>
            <a:spLocks noChangeArrowheads="1"/>
          </p:cNvSpPr>
          <p:nvPr/>
        </p:nvSpPr>
        <p:spPr bwMode="auto">
          <a:xfrm>
            <a:off x="830263" y="34925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67" name="Line 40"/>
          <p:cNvSpPr>
            <a:spLocks noChangeShapeType="1"/>
          </p:cNvSpPr>
          <p:nvPr/>
        </p:nvSpPr>
        <p:spPr bwMode="auto">
          <a:xfrm>
            <a:off x="974725" y="2998788"/>
            <a:ext cx="66675" cy="1587"/>
          </a:xfrm>
          <a:prstGeom prst="line">
            <a:avLst/>
          </a:prstGeom>
          <a:noFill/>
          <a:ln w="0">
            <a:solidFill>
              <a:srgbClr val="000000"/>
            </a:solidFill>
            <a:round/>
            <a:headEnd/>
            <a:tailEnd/>
          </a:ln>
        </p:spPr>
        <p:txBody>
          <a:bodyPr/>
          <a:lstStyle/>
          <a:p>
            <a:endParaRPr lang="en-US"/>
          </a:p>
        </p:txBody>
      </p:sp>
      <p:sp>
        <p:nvSpPr>
          <p:cNvPr id="22568" name="Rectangle 41"/>
          <p:cNvSpPr>
            <a:spLocks noChangeArrowheads="1"/>
          </p:cNvSpPr>
          <p:nvPr/>
        </p:nvSpPr>
        <p:spPr bwMode="auto">
          <a:xfrm>
            <a:off x="830263" y="2922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15</a:t>
            </a:r>
            <a:endParaRPr lang="en-US" sz="2400">
              <a:cs typeface="Arial" pitchFamily="34" charset="0"/>
            </a:endParaRPr>
          </a:p>
        </p:txBody>
      </p:sp>
      <p:sp>
        <p:nvSpPr>
          <p:cNvPr id="22569" name="Line 42"/>
          <p:cNvSpPr>
            <a:spLocks noChangeShapeType="1"/>
          </p:cNvSpPr>
          <p:nvPr/>
        </p:nvSpPr>
        <p:spPr bwMode="auto">
          <a:xfrm>
            <a:off x="974725" y="2427288"/>
            <a:ext cx="66675" cy="1587"/>
          </a:xfrm>
          <a:prstGeom prst="line">
            <a:avLst/>
          </a:prstGeom>
          <a:noFill/>
          <a:ln w="0">
            <a:solidFill>
              <a:srgbClr val="000000"/>
            </a:solidFill>
            <a:round/>
            <a:headEnd/>
            <a:tailEnd/>
          </a:ln>
        </p:spPr>
        <p:txBody>
          <a:bodyPr/>
          <a:lstStyle/>
          <a:p>
            <a:endParaRPr lang="en-US"/>
          </a:p>
        </p:txBody>
      </p:sp>
      <p:sp>
        <p:nvSpPr>
          <p:cNvPr id="22570" name="Rectangle 43"/>
          <p:cNvSpPr>
            <a:spLocks noChangeArrowheads="1"/>
          </p:cNvSpPr>
          <p:nvPr/>
        </p:nvSpPr>
        <p:spPr bwMode="auto">
          <a:xfrm>
            <a:off x="830263" y="23510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20</a:t>
            </a:r>
            <a:endParaRPr lang="en-US" sz="2400">
              <a:cs typeface="Arial" pitchFamily="34" charset="0"/>
            </a:endParaRPr>
          </a:p>
        </p:txBody>
      </p:sp>
      <p:sp>
        <p:nvSpPr>
          <p:cNvPr id="22571" name="Line 44"/>
          <p:cNvSpPr>
            <a:spLocks noChangeShapeType="1"/>
          </p:cNvSpPr>
          <p:nvPr/>
        </p:nvSpPr>
        <p:spPr bwMode="auto">
          <a:xfrm>
            <a:off x="974725" y="1855788"/>
            <a:ext cx="66675" cy="1587"/>
          </a:xfrm>
          <a:prstGeom prst="line">
            <a:avLst/>
          </a:prstGeom>
          <a:noFill/>
          <a:ln w="0">
            <a:solidFill>
              <a:srgbClr val="000000"/>
            </a:solidFill>
            <a:round/>
            <a:headEnd/>
            <a:tailEnd/>
          </a:ln>
        </p:spPr>
        <p:txBody>
          <a:bodyPr/>
          <a:lstStyle/>
          <a:p>
            <a:endParaRPr lang="en-US"/>
          </a:p>
        </p:txBody>
      </p:sp>
      <p:sp>
        <p:nvSpPr>
          <p:cNvPr id="22572" name="Rectangle 45"/>
          <p:cNvSpPr>
            <a:spLocks noChangeArrowheads="1"/>
          </p:cNvSpPr>
          <p:nvPr/>
        </p:nvSpPr>
        <p:spPr bwMode="auto">
          <a:xfrm>
            <a:off x="830263" y="1779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25</a:t>
            </a:r>
            <a:endParaRPr lang="en-US" sz="2400">
              <a:cs typeface="Arial" pitchFamily="34" charset="0"/>
            </a:endParaRPr>
          </a:p>
        </p:txBody>
      </p:sp>
      <p:sp>
        <p:nvSpPr>
          <p:cNvPr id="22573" name="Line 46"/>
          <p:cNvSpPr>
            <a:spLocks noChangeShapeType="1"/>
          </p:cNvSpPr>
          <p:nvPr/>
        </p:nvSpPr>
        <p:spPr bwMode="auto">
          <a:xfrm>
            <a:off x="974725" y="1295400"/>
            <a:ext cx="66675" cy="1588"/>
          </a:xfrm>
          <a:prstGeom prst="line">
            <a:avLst/>
          </a:prstGeom>
          <a:noFill/>
          <a:ln w="0">
            <a:solidFill>
              <a:srgbClr val="000000"/>
            </a:solidFill>
            <a:round/>
            <a:headEnd/>
            <a:tailEnd/>
          </a:ln>
        </p:spPr>
        <p:txBody>
          <a:bodyPr/>
          <a:lstStyle/>
          <a:p>
            <a:endParaRPr lang="en-US"/>
          </a:p>
        </p:txBody>
      </p:sp>
      <p:sp>
        <p:nvSpPr>
          <p:cNvPr id="22574" name="Rectangle 47"/>
          <p:cNvSpPr>
            <a:spLocks noChangeArrowheads="1"/>
          </p:cNvSpPr>
          <p:nvPr/>
        </p:nvSpPr>
        <p:spPr bwMode="auto">
          <a:xfrm>
            <a:off x="830263" y="12192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30</a:t>
            </a:r>
            <a:endParaRPr lang="en-US" sz="2400">
              <a:cs typeface="Arial" pitchFamily="34" charset="0"/>
            </a:endParaRPr>
          </a:p>
        </p:txBody>
      </p:sp>
      <p:sp>
        <p:nvSpPr>
          <p:cNvPr id="22575" name="Oval 48"/>
          <p:cNvSpPr>
            <a:spLocks noChangeArrowheads="1"/>
          </p:cNvSpPr>
          <p:nvPr/>
        </p:nvSpPr>
        <p:spPr bwMode="auto">
          <a:xfrm>
            <a:off x="1308100" y="4549775"/>
            <a:ext cx="84138" cy="85725"/>
          </a:xfrm>
          <a:prstGeom prst="ellipse">
            <a:avLst/>
          </a:prstGeom>
          <a:solidFill>
            <a:srgbClr val="0000FF"/>
          </a:solidFill>
          <a:ln w="9525">
            <a:noFill/>
            <a:round/>
            <a:headEnd/>
            <a:tailEnd/>
          </a:ln>
        </p:spPr>
        <p:txBody>
          <a:bodyPr/>
          <a:lstStyle/>
          <a:p>
            <a:endParaRPr lang="en-US"/>
          </a:p>
        </p:txBody>
      </p:sp>
      <p:sp>
        <p:nvSpPr>
          <p:cNvPr id="22576" name="Oval 49"/>
          <p:cNvSpPr>
            <a:spLocks noChangeArrowheads="1"/>
          </p:cNvSpPr>
          <p:nvPr/>
        </p:nvSpPr>
        <p:spPr bwMode="auto">
          <a:xfrm>
            <a:off x="1308100" y="4549775"/>
            <a:ext cx="84138" cy="85725"/>
          </a:xfrm>
          <a:prstGeom prst="ellipse">
            <a:avLst/>
          </a:prstGeom>
          <a:noFill/>
          <a:ln w="0">
            <a:solidFill>
              <a:srgbClr val="0000FF"/>
            </a:solidFill>
            <a:round/>
            <a:headEnd/>
            <a:tailEnd/>
          </a:ln>
        </p:spPr>
        <p:txBody>
          <a:bodyPr/>
          <a:lstStyle/>
          <a:p>
            <a:endParaRPr lang="en-US"/>
          </a:p>
        </p:txBody>
      </p:sp>
      <p:sp>
        <p:nvSpPr>
          <p:cNvPr id="22577" name="Oval 50"/>
          <p:cNvSpPr>
            <a:spLocks noChangeArrowheads="1"/>
          </p:cNvSpPr>
          <p:nvPr/>
        </p:nvSpPr>
        <p:spPr bwMode="auto">
          <a:xfrm>
            <a:off x="1687513" y="4833938"/>
            <a:ext cx="85725" cy="85725"/>
          </a:xfrm>
          <a:prstGeom prst="ellipse">
            <a:avLst/>
          </a:prstGeom>
          <a:solidFill>
            <a:srgbClr val="0000FF"/>
          </a:solidFill>
          <a:ln w="9525">
            <a:noFill/>
            <a:round/>
            <a:headEnd/>
            <a:tailEnd/>
          </a:ln>
        </p:spPr>
        <p:txBody>
          <a:bodyPr/>
          <a:lstStyle/>
          <a:p>
            <a:endParaRPr lang="en-US"/>
          </a:p>
        </p:txBody>
      </p:sp>
      <p:sp>
        <p:nvSpPr>
          <p:cNvPr id="22578" name="Oval 51"/>
          <p:cNvSpPr>
            <a:spLocks noChangeArrowheads="1"/>
          </p:cNvSpPr>
          <p:nvPr/>
        </p:nvSpPr>
        <p:spPr bwMode="auto">
          <a:xfrm>
            <a:off x="1687513" y="4833938"/>
            <a:ext cx="85725" cy="85725"/>
          </a:xfrm>
          <a:prstGeom prst="ellipse">
            <a:avLst/>
          </a:prstGeom>
          <a:noFill/>
          <a:ln w="0">
            <a:solidFill>
              <a:srgbClr val="0000FF"/>
            </a:solidFill>
            <a:round/>
            <a:headEnd/>
            <a:tailEnd/>
          </a:ln>
        </p:spPr>
        <p:txBody>
          <a:bodyPr/>
          <a:lstStyle/>
          <a:p>
            <a:endParaRPr lang="en-US"/>
          </a:p>
        </p:txBody>
      </p:sp>
      <p:sp>
        <p:nvSpPr>
          <p:cNvPr id="22579" name="Oval 52"/>
          <p:cNvSpPr>
            <a:spLocks noChangeArrowheads="1"/>
          </p:cNvSpPr>
          <p:nvPr/>
        </p:nvSpPr>
        <p:spPr bwMode="auto">
          <a:xfrm>
            <a:off x="2066925" y="5243513"/>
            <a:ext cx="85725" cy="85725"/>
          </a:xfrm>
          <a:prstGeom prst="ellipse">
            <a:avLst/>
          </a:prstGeom>
          <a:solidFill>
            <a:srgbClr val="0000FF"/>
          </a:solidFill>
          <a:ln w="9525">
            <a:noFill/>
            <a:round/>
            <a:headEnd/>
            <a:tailEnd/>
          </a:ln>
        </p:spPr>
        <p:txBody>
          <a:bodyPr/>
          <a:lstStyle/>
          <a:p>
            <a:endParaRPr lang="en-US"/>
          </a:p>
        </p:txBody>
      </p:sp>
      <p:sp>
        <p:nvSpPr>
          <p:cNvPr id="22580" name="Oval 53"/>
          <p:cNvSpPr>
            <a:spLocks noChangeArrowheads="1"/>
          </p:cNvSpPr>
          <p:nvPr/>
        </p:nvSpPr>
        <p:spPr bwMode="auto">
          <a:xfrm>
            <a:off x="2066925" y="5243513"/>
            <a:ext cx="85725" cy="85725"/>
          </a:xfrm>
          <a:prstGeom prst="ellipse">
            <a:avLst/>
          </a:prstGeom>
          <a:noFill/>
          <a:ln w="0">
            <a:solidFill>
              <a:srgbClr val="0000FF"/>
            </a:solidFill>
            <a:round/>
            <a:headEnd/>
            <a:tailEnd/>
          </a:ln>
        </p:spPr>
        <p:txBody>
          <a:bodyPr/>
          <a:lstStyle/>
          <a:p>
            <a:endParaRPr lang="en-US"/>
          </a:p>
        </p:txBody>
      </p:sp>
      <p:sp>
        <p:nvSpPr>
          <p:cNvPr id="22581" name="Oval 54"/>
          <p:cNvSpPr>
            <a:spLocks noChangeArrowheads="1"/>
          </p:cNvSpPr>
          <p:nvPr/>
        </p:nvSpPr>
        <p:spPr bwMode="auto">
          <a:xfrm>
            <a:off x="2436813" y="5243513"/>
            <a:ext cx="85725" cy="85725"/>
          </a:xfrm>
          <a:prstGeom prst="ellipse">
            <a:avLst/>
          </a:prstGeom>
          <a:solidFill>
            <a:srgbClr val="0000FF"/>
          </a:solidFill>
          <a:ln w="9525">
            <a:noFill/>
            <a:round/>
            <a:headEnd/>
            <a:tailEnd/>
          </a:ln>
        </p:spPr>
        <p:txBody>
          <a:bodyPr/>
          <a:lstStyle/>
          <a:p>
            <a:endParaRPr lang="en-US"/>
          </a:p>
        </p:txBody>
      </p:sp>
      <p:sp>
        <p:nvSpPr>
          <p:cNvPr id="22582" name="Oval 55"/>
          <p:cNvSpPr>
            <a:spLocks noChangeArrowheads="1"/>
          </p:cNvSpPr>
          <p:nvPr/>
        </p:nvSpPr>
        <p:spPr bwMode="auto">
          <a:xfrm>
            <a:off x="2436813" y="5243513"/>
            <a:ext cx="85725" cy="85725"/>
          </a:xfrm>
          <a:prstGeom prst="ellipse">
            <a:avLst/>
          </a:prstGeom>
          <a:noFill/>
          <a:ln w="0">
            <a:solidFill>
              <a:srgbClr val="0000FF"/>
            </a:solidFill>
            <a:round/>
            <a:headEnd/>
            <a:tailEnd/>
          </a:ln>
        </p:spPr>
        <p:txBody>
          <a:bodyPr/>
          <a:lstStyle/>
          <a:p>
            <a:endParaRPr lang="en-US"/>
          </a:p>
        </p:txBody>
      </p:sp>
      <p:sp>
        <p:nvSpPr>
          <p:cNvPr id="22583" name="Oval 56"/>
          <p:cNvSpPr>
            <a:spLocks noChangeArrowheads="1"/>
          </p:cNvSpPr>
          <p:nvPr/>
        </p:nvSpPr>
        <p:spPr bwMode="auto">
          <a:xfrm>
            <a:off x="2816225" y="5434013"/>
            <a:ext cx="85725" cy="85725"/>
          </a:xfrm>
          <a:prstGeom prst="ellipse">
            <a:avLst/>
          </a:prstGeom>
          <a:solidFill>
            <a:srgbClr val="0000FF"/>
          </a:solidFill>
          <a:ln w="9525">
            <a:noFill/>
            <a:round/>
            <a:headEnd/>
            <a:tailEnd/>
          </a:ln>
        </p:spPr>
        <p:txBody>
          <a:bodyPr/>
          <a:lstStyle/>
          <a:p>
            <a:endParaRPr lang="en-US"/>
          </a:p>
        </p:txBody>
      </p:sp>
      <p:sp>
        <p:nvSpPr>
          <p:cNvPr id="22584" name="Oval 57"/>
          <p:cNvSpPr>
            <a:spLocks noChangeArrowheads="1"/>
          </p:cNvSpPr>
          <p:nvPr/>
        </p:nvSpPr>
        <p:spPr bwMode="auto">
          <a:xfrm>
            <a:off x="2816225" y="5434013"/>
            <a:ext cx="85725" cy="85725"/>
          </a:xfrm>
          <a:prstGeom prst="ellipse">
            <a:avLst/>
          </a:prstGeom>
          <a:noFill/>
          <a:ln w="0">
            <a:solidFill>
              <a:srgbClr val="0000FF"/>
            </a:solidFill>
            <a:round/>
            <a:headEnd/>
            <a:tailEnd/>
          </a:ln>
        </p:spPr>
        <p:txBody>
          <a:bodyPr/>
          <a:lstStyle/>
          <a:p>
            <a:endParaRPr lang="en-US"/>
          </a:p>
        </p:txBody>
      </p:sp>
      <p:sp>
        <p:nvSpPr>
          <p:cNvPr id="22585" name="Oval 58"/>
          <p:cNvSpPr>
            <a:spLocks noChangeArrowheads="1"/>
          </p:cNvSpPr>
          <p:nvPr/>
        </p:nvSpPr>
        <p:spPr bwMode="auto">
          <a:xfrm>
            <a:off x="3195638" y="5338763"/>
            <a:ext cx="85725" cy="85725"/>
          </a:xfrm>
          <a:prstGeom prst="ellipse">
            <a:avLst/>
          </a:prstGeom>
          <a:solidFill>
            <a:srgbClr val="0000FF"/>
          </a:solidFill>
          <a:ln w="9525">
            <a:noFill/>
            <a:round/>
            <a:headEnd/>
            <a:tailEnd/>
          </a:ln>
        </p:spPr>
        <p:txBody>
          <a:bodyPr/>
          <a:lstStyle/>
          <a:p>
            <a:endParaRPr lang="en-US"/>
          </a:p>
        </p:txBody>
      </p:sp>
      <p:sp>
        <p:nvSpPr>
          <p:cNvPr id="22586" name="Oval 59"/>
          <p:cNvSpPr>
            <a:spLocks noChangeArrowheads="1"/>
          </p:cNvSpPr>
          <p:nvPr/>
        </p:nvSpPr>
        <p:spPr bwMode="auto">
          <a:xfrm>
            <a:off x="3195638" y="5338763"/>
            <a:ext cx="85725" cy="85725"/>
          </a:xfrm>
          <a:prstGeom prst="ellipse">
            <a:avLst/>
          </a:prstGeom>
          <a:noFill/>
          <a:ln w="0">
            <a:solidFill>
              <a:srgbClr val="0000FF"/>
            </a:solidFill>
            <a:round/>
            <a:headEnd/>
            <a:tailEnd/>
          </a:ln>
        </p:spPr>
        <p:txBody>
          <a:bodyPr/>
          <a:lstStyle/>
          <a:p>
            <a:endParaRPr lang="en-US"/>
          </a:p>
        </p:txBody>
      </p:sp>
      <p:sp>
        <p:nvSpPr>
          <p:cNvPr id="22587" name="Oval 60"/>
          <p:cNvSpPr>
            <a:spLocks noChangeArrowheads="1"/>
          </p:cNvSpPr>
          <p:nvPr/>
        </p:nvSpPr>
        <p:spPr bwMode="auto">
          <a:xfrm>
            <a:off x="3567113" y="5081588"/>
            <a:ext cx="84137" cy="85725"/>
          </a:xfrm>
          <a:prstGeom prst="ellipse">
            <a:avLst/>
          </a:prstGeom>
          <a:solidFill>
            <a:srgbClr val="0000FF"/>
          </a:solidFill>
          <a:ln w="9525">
            <a:noFill/>
            <a:round/>
            <a:headEnd/>
            <a:tailEnd/>
          </a:ln>
        </p:spPr>
        <p:txBody>
          <a:bodyPr/>
          <a:lstStyle/>
          <a:p>
            <a:endParaRPr lang="en-US"/>
          </a:p>
        </p:txBody>
      </p:sp>
      <p:sp>
        <p:nvSpPr>
          <p:cNvPr id="22588" name="Oval 61"/>
          <p:cNvSpPr>
            <a:spLocks noChangeArrowheads="1"/>
          </p:cNvSpPr>
          <p:nvPr/>
        </p:nvSpPr>
        <p:spPr bwMode="auto">
          <a:xfrm>
            <a:off x="3567113" y="5081588"/>
            <a:ext cx="84137" cy="85725"/>
          </a:xfrm>
          <a:prstGeom prst="ellipse">
            <a:avLst/>
          </a:prstGeom>
          <a:noFill/>
          <a:ln w="0">
            <a:solidFill>
              <a:srgbClr val="0000FF"/>
            </a:solidFill>
            <a:round/>
            <a:headEnd/>
            <a:tailEnd/>
          </a:ln>
        </p:spPr>
        <p:txBody>
          <a:bodyPr/>
          <a:lstStyle/>
          <a:p>
            <a:endParaRPr lang="en-US"/>
          </a:p>
        </p:txBody>
      </p:sp>
      <p:sp>
        <p:nvSpPr>
          <p:cNvPr id="22589" name="Oval 62"/>
          <p:cNvSpPr>
            <a:spLocks noChangeArrowheads="1"/>
          </p:cNvSpPr>
          <p:nvPr/>
        </p:nvSpPr>
        <p:spPr bwMode="auto">
          <a:xfrm>
            <a:off x="3946525" y="4919663"/>
            <a:ext cx="85725" cy="85725"/>
          </a:xfrm>
          <a:prstGeom prst="ellipse">
            <a:avLst/>
          </a:prstGeom>
          <a:solidFill>
            <a:srgbClr val="0000FF"/>
          </a:solidFill>
          <a:ln w="9525">
            <a:noFill/>
            <a:round/>
            <a:headEnd/>
            <a:tailEnd/>
          </a:ln>
        </p:spPr>
        <p:txBody>
          <a:bodyPr/>
          <a:lstStyle/>
          <a:p>
            <a:endParaRPr lang="en-US"/>
          </a:p>
        </p:txBody>
      </p:sp>
      <p:sp>
        <p:nvSpPr>
          <p:cNvPr id="22590" name="Oval 63"/>
          <p:cNvSpPr>
            <a:spLocks noChangeArrowheads="1"/>
          </p:cNvSpPr>
          <p:nvPr/>
        </p:nvSpPr>
        <p:spPr bwMode="auto">
          <a:xfrm>
            <a:off x="3946525" y="4919663"/>
            <a:ext cx="85725" cy="85725"/>
          </a:xfrm>
          <a:prstGeom prst="ellipse">
            <a:avLst/>
          </a:prstGeom>
          <a:noFill/>
          <a:ln w="0">
            <a:solidFill>
              <a:srgbClr val="0000FF"/>
            </a:solidFill>
            <a:round/>
            <a:headEnd/>
            <a:tailEnd/>
          </a:ln>
        </p:spPr>
        <p:txBody>
          <a:bodyPr/>
          <a:lstStyle/>
          <a:p>
            <a:endParaRPr lang="en-US"/>
          </a:p>
        </p:txBody>
      </p:sp>
      <p:sp>
        <p:nvSpPr>
          <p:cNvPr id="22591" name="Oval 64"/>
          <p:cNvSpPr>
            <a:spLocks noChangeArrowheads="1"/>
          </p:cNvSpPr>
          <p:nvPr/>
        </p:nvSpPr>
        <p:spPr bwMode="auto">
          <a:xfrm>
            <a:off x="4325938" y="5157788"/>
            <a:ext cx="85725" cy="85725"/>
          </a:xfrm>
          <a:prstGeom prst="ellipse">
            <a:avLst/>
          </a:prstGeom>
          <a:solidFill>
            <a:srgbClr val="0000FF"/>
          </a:solidFill>
          <a:ln w="9525">
            <a:noFill/>
            <a:round/>
            <a:headEnd/>
            <a:tailEnd/>
          </a:ln>
        </p:spPr>
        <p:txBody>
          <a:bodyPr/>
          <a:lstStyle/>
          <a:p>
            <a:endParaRPr lang="en-US"/>
          </a:p>
        </p:txBody>
      </p:sp>
      <p:sp>
        <p:nvSpPr>
          <p:cNvPr id="22592" name="Oval 65"/>
          <p:cNvSpPr>
            <a:spLocks noChangeArrowheads="1"/>
          </p:cNvSpPr>
          <p:nvPr/>
        </p:nvSpPr>
        <p:spPr bwMode="auto">
          <a:xfrm>
            <a:off x="4325938" y="5157788"/>
            <a:ext cx="85725" cy="85725"/>
          </a:xfrm>
          <a:prstGeom prst="ellipse">
            <a:avLst/>
          </a:prstGeom>
          <a:noFill/>
          <a:ln w="0">
            <a:solidFill>
              <a:srgbClr val="0000FF"/>
            </a:solidFill>
            <a:round/>
            <a:headEnd/>
            <a:tailEnd/>
          </a:ln>
        </p:spPr>
        <p:txBody>
          <a:bodyPr/>
          <a:lstStyle/>
          <a:p>
            <a:endParaRPr lang="en-US"/>
          </a:p>
        </p:txBody>
      </p:sp>
      <p:sp>
        <p:nvSpPr>
          <p:cNvPr id="22593" name="Oval 66"/>
          <p:cNvSpPr>
            <a:spLocks noChangeArrowheads="1"/>
          </p:cNvSpPr>
          <p:nvPr/>
        </p:nvSpPr>
        <p:spPr bwMode="auto">
          <a:xfrm>
            <a:off x="4705350" y="4625975"/>
            <a:ext cx="85725" cy="85725"/>
          </a:xfrm>
          <a:prstGeom prst="ellipse">
            <a:avLst/>
          </a:prstGeom>
          <a:solidFill>
            <a:srgbClr val="0000FF"/>
          </a:solidFill>
          <a:ln w="9525">
            <a:noFill/>
            <a:round/>
            <a:headEnd/>
            <a:tailEnd/>
          </a:ln>
        </p:spPr>
        <p:txBody>
          <a:bodyPr/>
          <a:lstStyle/>
          <a:p>
            <a:endParaRPr lang="en-US"/>
          </a:p>
        </p:txBody>
      </p:sp>
      <p:sp>
        <p:nvSpPr>
          <p:cNvPr id="22594" name="Oval 67"/>
          <p:cNvSpPr>
            <a:spLocks noChangeArrowheads="1"/>
          </p:cNvSpPr>
          <p:nvPr/>
        </p:nvSpPr>
        <p:spPr bwMode="auto">
          <a:xfrm>
            <a:off x="4705350" y="4625975"/>
            <a:ext cx="85725" cy="85725"/>
          </a:xfrm>
          <a:prstGeom prst="ellipse">
            <a:avLst/>
          </a:prstGeom>
          <a:noFill/>
          <a:ln w="0">
            <a:solidFill>
              <a:srgbClr val="0000FF"/>
            </a:solidFill>
            <a:round/>
            <a:headEnd/>
            <a:tailEnd/>
          </a:ln>
        </p:spPr>
        <p:txBody>
          <a:bodyPr/>
          <a:lstStyle/>
          <a:p>
            <a:endParaRPr lang="en-US"/>
          </a:p>
        </p:txBody>
      </p:sp>
      <p:sp>
        <p:nvSpPr>
          <p:cNvPr id="22595" name="Oval 68"/>
          <p:cNvSpPr>
            <a:spLocks noChangeArrowheads="1"/>
          </p:cNvSpPr>
          <p:nvPr/>
        </p:nvSpPr>
        <p:spPr bwMode="auto">
          <a:xfrm>
            <a:off x="5075238" y="4805363"/>
            <a:ext cx="85725" cy="85725"/>
          </a:xfrm>
          <a:prstGeom prst="ellipse">
            <a:avLst/>
          </a:prstGeom>
          <a:solidFill>
            <a:srgbClr val="0000FF"/>
          </a:solidFill>
          <a:ln w="9525">
            <a:noFill/>
            <a:round/>
            <a:headEnd/>
            <a:tailEnd/>
          </a:ln>
        </p:spPr>
        <p:txBody>
          <a:bodyPr/>
          <a:lstStyle/>
          <a:p>
            <a:endParaRPr lang="en-US"/>
          </a:p>
        </p:txBody>
      </p:sp>
      <p:sp>
        <p:nvSpPr>
          <p:cNvPr id="22596" name="Oval 69"/>
          <p:cNvSpPr>
            <a:spLocks noChangeArrowheads="1"/>
          </p:cNvSpPr>
          <p:nvPr/>
        </p:nvSpPr>
        <p:spPr bwMode="auto">
          <a:xfrm>
            <a:off x="5075238" y="4805363"/>
            <a:ext cx="85725" cy="85725"/>
          </a:xfrm>
          <a:prstGeom prst="ellipse">
            <a:avLst/>
          </a:prstGeom>
          <a:noFill/>
          <a:ln w="0">
            <a:solidFill>
              <a:srgbClr val="0000FF"/>
            </a:solidFill>
            <a:round/>
            <a:headEnd/>
            <a:tailEnd/>
          </a:ln>
        </p:spPr>
        <p:txBody>
          <a:bodyPr/>
          <a:lstStyle/>
          <a:p>
            <a:endParaRPr lang="en-US"/>
          </a:p>
        </p:txBody>
      </p:sp>
      <p:sp>
        <p:nvSpPr>
          <p:cNvPr id="22597" name="Oval 70"/>
          <p:cNvSpPr>
            <a:spLocks noChangeArrowheads="1"/>
          </p:cNvSpPr>
          <p:nvPr/>
        </p:nvSpPr>
        <p:spPr bwMode="auto">
          <a:xfrm>
            <a:off x="5456238" y="4435475"/>
            <a:ext cx="84137" cy="85725"/>
          </a:xfrm>
          <a:prstGeom prst="ellipse">
            <a:avLst/>
          </a:prstGeom>
          <a:solidFill>
            <a:srgbClr val="0000FF"/>
          </a:solidFill>
          <a:ln w="9525">
            <a:noFill/>
            <a:round/>
            <a:headEnd/>
            <a:tailEnd/>
          </a:ln>
        </p:spPr>
        <p:txBody>
          <a:bodyPr/>
          <a:lstStyle/>
          <a:p>
            <a:endParaRPr lang="en-US"/>
          </a:p>
        </p:txBody>
      </p:sp>
      <p:sp>
        <p:nvSpPr>
          <p:cNvPr id="22598" name="Oval 71"/>
          <p:cNvSpPr>
            <a:spLocks noChangeArrowheads="1"/>
          </p:cNvSpPr>
          <p:nvPr/>
        </p:nvSpPr>
        <p:spPr bwMode="auto">
          <a:xfrm>
            <a:off x="5456238" y="4435475"/>
            <a:ext cx="84137" cy="85725"/>
          </a:xfrm>
          <a:prstGeom prst="ellipse">
            <a:avLst/>
          </a:prstGeom>
          <a:noFill/>
          <a:ln w="0">
            <a:solidFill>
              <a:srgbClr val="0000FF"/>
            </a:solidFill>
            <a:round/>
            <a:headEnd/>
            <a:tailEnd/>
          </a:ln>
        </p:spPr>
        <p:txBody>
          <a:bodyPr/>
          <a:lstStyle/>
          <a:p>
            <a:endParaRPr lang="en-US"/>
          </a:p>
        </p:txBody>
      </p:sp>
      <p:sp>
        <p:nvSpPr>
          <p:cNvPr id="22599" name="Oval 72"/>
          <p:cNvSpPr>
            <a:spLocks noChangeArrowheads="1"/>
          </p:cNvSpPr>
          <p:nvPr/>
        </p:nvSpPr>
        <p:spPr bwMode="auto">
          <a:xfrm>
            <a:off x="5835650" y="4786313"/>
            <a:ext cx="85725" cy="85725"/>
          </a:xfrm>
          <a:prstGeom prst="ellipse">
            <a:avLst/>
          </a:prstGeom>
          <a:solidFill>
            <a:srgbClr val="0000FF"/>
          </a:solidFill>
          <a:ln w="9525">
            <a:noFill/>
            <a:round/>
            <a:headEnd/>
            <a:tailEnd/>
          </a:ln>
        </p:spPr>
        <p:txBody>
          <a:bodyPr/>
          <a:lstStyle/>
          <a:p>
            <a:endParaRPr lang="en-US"/>
          </a:p>
        </p:txBody>
      </p:sp>
      <p:sp>
        <p:nvSpPr>
          <p:cNvPr id="22600" name="Oval 73"/>
          <p:cNvSpPr>
            <a:spLocks noChangeArrowheads="1"/>
          </p:cNvSpPr>
          <p:nvPr/>
        </p:nvSpPr>
        <p:spPr bwMode="auto">
          <a:xfrm>
            <a:off x="5835650" y="4786313"/>
            <a:ext cx="85725" cy="85725"/>
          </a:xfrm>
          <a:prstGeom prst="ellipse">
            <a:avLst/>
          </a:prstGeom>
          <a:noFill/>
          <a:ln w="0">
            <a:solidFill>
              <a:srgbClr val="0000FF"/>
            </a:solidFill>
            <a:round/>
            <a:headEnd/>
            <a:tailEnd/>
          </a:ln>
        </p:spPr>
        <p:txBody>
          <a:bodyPr/>
          <a:lstStyle/>
          <a:p>
            <a:endParaRPr lang="en-US"/>
          </a:p>
        </p:txBody>
      </p:sp>
      <p:sp>
        <p:nvSpPr>
          <p:cNvPr id="22601" name="Oval 74"/>
          <p:cNvSpPr>
            <a:spLocks noChangeArrowheads="1"/>
          </p:cNvSpPr>
          <p:nvPr/>
        </p:nvSpPr>
        <p:spPr bwMode="auto">
          <a:xfrm>
            <a:off x="6205538" y="4549775"/>
            <a:ext cx="85725" cy="85725"/>
          </a:xfrm>
          <a:prstGeom prst="ellipse">
            <a:avLst/>
          </a:prstGeom>
          <a:solidFill>
            <a:srgbClr val="0000FF"/>
          </a:solidFill>
          <a:ln w="9525">
            <a:noFill/>
            <a:round/>
            <a:headEnd/>
            <a:tailEnd/>
          </a:ln>
        </p:spPr>
        <p:txBody>
          <a:bodyPr/>
          <a:lstStyle/>
          <a:p>
            <a:endParaRPr lang="en-US"/>
          </a:p>
        </p:txBody>
      </p:sp>
      <p:sp>
        <p:nvSpPr>
          <p:cNvPr id="22602" name="Oval 75"/>
          <p:cNvSpPr>
            <a:spLocks noChangeArrowheads="1"/>
          </p:cNvSpPr>
          <p:nvPr/>
        </p:nvSpPr>
        <p:spPr bwMode="auto">
          <a:xfrm>
            <a:off x="6205538" y="4549775"/>
            <a:ext cx="85725" cy="85725"/>
          </a:xfrm>
          <a:prstGeom prst="ellipse">
            <a:avLst/>
          </a:prstGeom>
          <a:noFill/>
          <a:ln w="0">
            <a:solidFill>
              <a:srgbClr val="0000FF"/>
            </a:solidFill>
            <a:round/>
            <a:headEnd/>
            <a:tailEnd/>
          </a:ln>
        </p:spPr>
        <p:txBody>
          <a:bodyPr/>
          <a:lstStyle/>
          <a:p>
            <a:endParaRPr lang="en-US"/>
          </a:p>
        </p:txBody>
      </p:sp>
      <p:sp>
        <p:nvSpPr>
          <p:cNvPr id="22603" name="Oval 76"/>
          <p:cNvSpPr>
            <a:spLocks noChangeArrowheads="1"/>
          </p:cNvSpPr>
          <p:nvPr/>
        </p:nvSpPr>
        <p:spPr bwMode="auto">
          <a:xfrm>
            <a:off x="6584950" y="4340225"/>
            <a:ext cx="85725" cy="85725"/>
          </a:xfrm>
          <a:prstGeom prst="ellipse">
            <a:avLst/>
          </a:prstGeom>
          <a:solidFill>
            <a:srgbClr val="0000FF"/>
          </a:solidFill>
          <a:ln w="9525">
            <a:noFill/>
            <a:round/>
            <a:headEnd/>
            <a:tailEnd/>
          </a:ln>
        </p:spPr>
        <p:txBody>
          <a:bodyPr/>
          <a:lstStyle/>
          <a:p>
            <a:endParaRPr lang="en-US"/>
          </a:p>
        </p:txBody>
      </p:sp>
      <p:sp>
        <p:nvSpPr>
          <p:cNvPr id="22604" name="Oval 77"/>
          <p:cNvSpPr>
            <a:spLocks noChangeArrowheads="1"/>
          </p:cNvSpPr>
          <p:nvPr/>
        </p:nvSpPr>
        <p:spPr bwMode="auto">
          <a:xfrm>
            <a:off x="6584950" y="4340225"/>
            <a:ext cx="85725" cy="85725"/>
          </a:xfrm>
          <a:prstGeom prst="ellipse">
            <a:avLst/>
          </a:prstGeom>
          <a:noFill/>
          <a:ln w="0">
            <a:solidFill>
              <a:srgbClr val="0000FF"/>
            </a:solidFill>
            <a:round/>
            <a:headEnd/>
            <a:tailEnd/>
          </a:ln>
        </p:spPr>
        <p:txBody>
          <a:bodyPr/>
          <a:lstStyle/>
          <a:p>
            <a:endParaRPr lang="en-US"/>
          </a:p>
        </p:txBody>
      </p:sp>
      <p:sp>
        <p:nvSpPr>
          <p:cNvPr id="22605" name="Oval 78"/>
          <p:cNvSpPr>
            <a:spLocks noChangeArrowheads="1"/>
          </p:cNvSpPr>
          <p:nvPr/>
        </p:nvSpPr>
        <p:spPr bwMode="auto">
          <a:xfrm>
            <a:off x="6964363" y="3692525"/>
            <a:ext cx="85725" cy="85725"/>
          </a:xfrm>
          <a:prstGeom prst="ellipse">
            <a:avLst/>
          </a:prstGeom>
          <a:solidFill>
            <a:srgbClr val="0000FF"/>
          </a:solidFill>
          <a:ln w="9525">
            <a:noFill/>
            <a:round/>
            <a:headEnd/>
            <a:tailEnd/>
          </a:ln>
        </p:spPr>
        <p:txBody>
          <a:bodyPr/>
          <a:lstStyle/>
          <a:p>
            <a:endParaRPr lang="en-US"/>
          </a:p>
        </p:txBody>
      </p:sp>
      <p:sp>
        <p:nvSpPr>
          <p:cNvPr id="22606" name="Oval 79"/>
          <p:cNvSpPr>
            <a:spLocks noChangeArrowheads="1"/>
          </p:cNvSpPr>
          <p:nvPr/>
        </p:nvSpPr>
        <p:spPr bwMode="auto">
          <a:xfrm>
            <a:off x="6964363" y="3692525"/>
            <a:ext cx="85725" cy="85725"/>
          </a:xfrm>
          <a:prstGeom prst="ellipse">
            <a:avLst/>
          </a:prstGeom>
          <a:noFill/>
          <a:ln w="0">
            <a:solidFill>
              <a:srgbClr val="0000FF"/>
            </a:solidFill>
            <a:round/>
            <a:headEnd/>
            <a:tailEnd/>
          </a:ln>
        </p:spPr>
        <p:txBody>
          <a:bodyPr/>
          <a:lstStyle/>
          <a:p>
            <a:endParaRPr lang="en-US"/>
          </a:p>
        </p:txBody>
      </p:sp>
      <p:sp>
        <p:nvSpPr>
          <p:cNvPr id="22607" name="Oval 80"/>
          <p:cNvSpPr>
            <a:spLocks noChangeArrowheads="1"/>
          </p:cNvSpPr>
          <p:nvPr/>
        </p:nvSpPr>
        <p:spPr bwMode="auto">
          <a:xfrm>
            <a:off x="7335838" y="3949700"/>
            <a:ext cx="84137" cy="85725"/>
          </a:xfrm>
          <a:prstGeom prst="ellipse">
            <a:avLst/>
          </a:prstGeom>
          <a:solidFill>
            <a:srgbClr val="0000FF"/>
          </a:solidFill>
          <a:ln w="9525">
            <a:noFill/>
            <a:round/>
            <a:headEnd/>
            <a:tailEnd/>
          </a:ln>
        </p:spPr>
        <p:txBody>
          <a:bodyPr/>
          <a:lstStyle/>
          <a:p>
            <a:endParaRPr lang="en-US"/>
          </a:p>
        </p:txBody>
      </p:sp>
      <p:sp>
        <p:nvSpPr>
          <p:cNvPr id="22608" name="Oval 81"/>
          <p:cNvSpPr>
            <a:spLocks noChangeArrowheads="1"/>
          </p:cNvSpPr>
          <p:nvPr/>
        </p:nvSpPr>
        <p:spPr bwMode="auto">
          <a:xfrm>
            <a:off x="7335838" y="3949700"/>
            <a:ext cx="84137" cy="85725"/>
          </a:xfrm>
          <a:prstGeom prst="ellipse">
            <a:avLst/>
          </a:prstGeom>
          <a:noFill/>
          <a:ln w="0">
            <a:solidFill>
              <a:srgbClr val="0000FF"/>
            </a:solidFill>
            <a:round/>
            <a:headEnd/>
            <a:tailEnd/>
          </a:ln>
        </p:spPr>
        <p:txBody>
          <a:bodyPr/>
          <a:lstStyle/>
          <a:p>
            <a:endParaRPr lang="en-US"/>
          </a:p>
        </p:txBody>
      </p:sp>
      <p:sp>
        <p:nvSpPr>
          <p:cNvPr id="22609" name="Oval 82"/>
          <p:cNvSpPr>
            <a:spLocks noChangeArrowheads="1"/>
          </p:cNvSpPr>
          <p:nvPr/>
        </p:nvSpPr>
        <p:spPr bwMode="auto">
          <a:xfrm>
            <a:off x="7715250" y="3797300"/>
            <a:ext cx="85725" cy="85725"/>
          </a:xfrm>
          <a:prstGeom prst="ellipse">
            <a:avLst/>
          </a:prstGeom>
          <a:solidFill>
            <a:srgbClr val="0000FF"/>
          </a:solidFill>
          <a:ln w="9525">
            <a:noFill/>
            <a:round/>
            <a:headEnd/>
            <a:tailEnd/>
          </a:ln>
        </p:spPr>
        <p:txBody>
          <a:bodyPr/>
          <a:lstStyle/>
          <a:p>
            <a:endParaRPr lang="en-US"/>
          </a:p>
        </p:txBody>
      </p:sp>
      <p:sp>
        <p:nvSpPr>
          <p:cNvPr id="22610" name="Oval 83"/>
          <p:cNvSpPr>
            <a:spLocks noChangeArrowheads="1"/>
          </p:cNvSpPr>
          <p:nvPr/>
        </p:nvSpPr>
        <p:spPr bwMode="auto">
          <a:xfrm>
            <a:off x="7715250" y="3797300"/>
            <a:ext cx="85725" cy="85725"/>
          </a:xfrm>
          <a:prstGeom prst="ellipse">
            <a:avLst/>
          </a:prstGeom>
          <a:noFill/>
          <a:ln w="0">
            <a:solidFill>
              <a:srgbClr val="0000FF"/>
            </a:solidFill>
            <a:round/>
            <a:headEnd/>
            <a:tailEnd/>
          </a:ln>
        </p:spPr>
        <p:txBody>
          <a:bodyPr/>
          <a:lstStyle/>
          <a:p>
            <a:endParaRPr lang="en-US"/>
          </a:p>
        </p:txBody>
      </p:sp>
      <p:sp>
        <p:nvSpPr>
          <p:cNvPr id="22611" name="Oval 84"/>
          <p:cNvSpPr>
            <a:spLocks noChangeArrowheads="1"/>
          </p:cNvSpPr>
          <p:nvPr/>
        </p:nvSpPr>
        <p:spPr bwMode="auto">
          <a:xfrm>
            <a:off x="8094663" y="3654425"/>
            <a:ext cx="85725" cy="85725"/>
          </a:xfrm>
          <a:prstGeom prst="ellipse">
            <a:avLst/>
          </a:prstGeom>
          <a:solidFill>
            <a:srgbClr val="0000FF"/>
          </a:solidFill>
          <a:ln w="9525">
            <a:noFill/>
            <a:round/>
            <a:headEnd/>
            <a:tailEnd/>
          </a:ln>
        </p:spPr>
        <p:txBody>
          <a:bodyPr/>
          <a:lstStyle/>
          <a:p>
            <a:endParaRPr lang="en-US"/>
          </a:p>
        </p:txBody>
      </p:sp>
      <p:sp>
        <p:nvSpPr>
          <p:cNvPr id="22612" name="Oval 85"/>
          <p:cNvSpPr>
            <a:spLocks noChangeArrowheads="1"/>
          </p:cNvSpPr>
          <p:nvPr/>
        </p:nvSpPr>
        <p:spPr bwMode="auto">
          <a:xfrm>
            <a:off x="8094663" y="3654425"/>
            <a:ext cx="85725" cy="85725"/>
          </a:xfrm>
          <a:prstGeom prst="ellipse">
            <a:avLst/>
          </a:prstGeom>
          <a:noFill/>
          <a:ln w="0">
            <a:solidFill>
              <a:srgbClr val="0000FF"/>
            </a:solidFill>
            <a:round/>
            <a:headEnd/>
            <a:tailEnd/>
          </a:ln>
        </p:spPr>
        <p:txBody>
          <a:bodyPr/>
          <a:lstStyle/>
          <a:p>
            <a:endParaRPr lang="en-US"/>
          </a:p>
        </p:txBody>
      </p:sp>
      <p:sp>
        <p:nvSpPr>
          <p:cNvPr id="22613" name="Oval 86"/>
          <p:cNvSpPr>
            <a:spLocks noChangeArrowheads="1"/>
          </p:cNvSpPr>
          <p:nvPr/>
        </p:nvSpPr>
        <p:spPr bwMode="auto">
          <a:xfrm>
            <a:off x="8474075" y="3254375"/>
            <a:ext cx="85725" cy="85725"/>
          </a:xfrm>
          <a:prstGeom prst="ellipse">
            <a:avLst/>
          </a:prstGeom>
          <a:solidFill>
            <a:srgbClr val="0000FF"/>
          </a:solidFill>
          <a:ln w="9525">
            <a:noFill/>
            <a:round/>
            <a:headEnd/>
            <a:tailEnd/>
          </a:ln>
        </p:spPr>
        <p:txBody>
          <a:bodyPr/>
          <a:lstStyle/>
          <a:p>
            <a:endParaRPr lang="en-US"/>
          </a:p>
        </p:txBody>
      </p:sp>
      <p:sp>
        <p:nvSpPr>
          <p:cNvPr id="22614" name="Oval 87"/>
          <p:cNvSpPr>
            <a:spLocks noChangeArrowheads="1"/>
          </p:cNvSpPr>
          <p:nvPr/>
        </p:nvSpPr>
        <p:spPr bwMode="auto">
          <a:xfrm>
            <a:off x="8474075" y="3254375"/>
            <a:ext cx="85725" cy="85725"/>
          </a:xfrm>
          <a:prstGeom prst="ellipse">
            <a:avLst/>
          </a:prstGeom>
          <a:noFill/>
          <a:ln w="0">
            <a:solidFill>
              <a:srgbClr val="0000FF"/>
            </a:solidFill>
            <a:round/>
            <a:headEnd/>
            <a:tailEnd/>
          </a:ln>
        </p:spPr>
        <p:txBody>
          <a:bodyPr/>
          <a:lstStyle/>
          <a:p>
            <a:endParaRPr lang="en-US"/>
          </a:p>
        </p:txBody>
      </p:sp>
      <p:sp>
        <p:nvSpPr>
          <p:cNvPr id="22615" name="Freeform 88"/>
          <p:cNvSpPr>
            <a:spLocks/>
          </p:cNvSpPr>
          <p:nvPr/>
        </p:nvSpPr>
        <p:spPr bwMode="auto">
          <a:xfrm>
            <a:off x="1344613" y="1827213"/>
            <a:ext cx="4784725" cy="3721100"/>
          </a:xfrm>
          <a:custGeom>
            <a:avLst/>
            <a:gdLst>
              <a:gd name="T0" fmla="*/ 2147483647 w 3014"/>
              <a:gd name="T1" fmla="*/ 2147483647 h 2344"/>
              <a:gd name="T2" fmla="*/ 2147483647 w 3014"/>
              <a:gd name="T3" fmla="*/ 2147483647 h 2344"/>
              <a:gd name="T4" fmla="*/ 2147483647 w 3014"/>
              <a:gd name="T5" fmla="*/ 2147483647 h 2344"/>
              <a:gd name="T6" fmla="*/ 2147483647 w 3014"/>
              <a:gd name="T7" fmla="*/ 2147483647 h 2344"/>
              <a:gd name="T8" fmla="*/ 2147483647 w 3014"/>
              <a:gd name="T9" fmla="*/ 2147483647 h 2344"/>
              <a:gd name="T10" fmla="*/ 2147483647 w 3014"/>
              <a:gd name="T11" fmla="*/ 2147483647 h 2344"/>
              <a:gd name="T12" fmla="*/ 2147483647 w 3014"/>
              <a:gd name="T13" fmla="*/ 2147483647 h 2344"/>
              <a:gd name="T14" fmla="*/ 2147483647 w 3014"/>
              <a:gd name="T15" fmla="*/ 2147483647 h 2344"/>
              <a:gd name="T16" fmla="*/ 2147483647 w 3014"/>
              <a:gd name="T17" fmla="*/ 2147483647 h 2344"/>
              <a:gd name="T18" fmla="*/ 2147483647 w 3014"/>
              <a:gd name="T19" fmla="*/ 2147483647 h 2344"/>
              <a:gd name="T20" fmla="*/ 2147483647 w 3014"/>
              <a:gd name="T21" fmla="*/ 2147483647 h 2344"/>
              <a:gd name="T22" fmla="*/ 2147483647 w 3014"/>
              <a:gd name="T23" fmla="*/ 2147483647 h 2344"/>
              <a:gd name="T24" fmla="*/ 2147483647 w 3014"/>
              <a:gd name="T25" fmla="*/ 2147483647 h 2344"/>
              <a:gd name="T26" fmla="*/ 2147483647 w 3014"/>
              <a:gd name="T27" fmla="*/ 2147483647 h 2344"/>
              <a:gd name="T28" fmla="*/ 2147483647 w 3014"/>
              <a:gd name="T29" fmla="*/ 2147483647 h 2344"/>
              <a:gd name="T30" fmla="*/ 2147483647 w 3014"/>
              <a:gd name="T31" fmla="*/ 2147483647 h 2344"/>
              <a:gd name="T32" fmla="*/ 2147483647 w 3014"/>
              <a:gd name="T33" fmla="*/ 2147483647 h 2344"/>
              <a:gd name="T34" fmla="*/ 2147483647 w 3014"/>
              <a:gd name="T35" fmla="*/ 2147483647 h 2344"/>
              <a:gd name="T36" fmla="*/ 2147483647 w 3014"/>
              <a:gd name="T37" fmla="*/ 2147483647 h 2344"/>
              <a:gd name="T38" fmla="*/ 2147483647 w 3014"/>
              <a:gd name="T39" fmla="*/ 2147483647 h 2344"/>
              <a:gd name="T40" fmla="*/ 2147483647 w 3014"/>
              <a:gd name="T41" fmla="*/ 2147483647 h 2344"/>
              <a:gd name="T42" fmla="*/ 2147483647 w 3014"/>
              <a:gd name="T43" fmla="*/ 2147483647 h 2344"/>
              <a:gd name="T44" fmla="*/ 2147483647 w 3014"/>
              <a:gd name="T45" fmla="*/ 2147483647 h 2344"/>
              <a:gd name="T46" fmla="*/ 2147483647 w 3014"/>
              <a:gd name="T47" fmla="*/ 2147483647 h 2344"/>
              <a:gd name="T48" fmla="*/ 2147483647 w 3014"/>
              <a:gd name="T49" fmla="*/ 2147483647 h 2344"/>
              <a:gd name="T50" fmla="*/ 2147483647 w 3014"/>
              <a:gd name="T51" fmla="*/ 2147483647 h 2344"/>
              <a:gd name="T52" fmla="*/ 2147483647 w 3014"/>
              <a:gd name="T53" fmla="*/ 2147483647 h 2344"/>
              <a:gd name="T54" fmla="*/ 2147483647 w 3014"/>
              <a:gd name="T55" fmla="*/ 2147483647 h 2344"/>
              <a:gd name="T56" fmla="*/ 2147483647 w 3014"/>
              <a:gd name="T57" fmla="*/ 2147483647 h 2344"/>
              <a:gd name="T58" fmla="*/ 2147483647 w 3014"/>
              <a:gd name="T59" fmla="*/ 2147483647 h 2344"/>
              <a:gd name="T60" fmla="*/ 2147483647 w 3014"/>
              <a:gd name="T61" fmla="*/ 2147483647 h 2344"/>
              <a:gd name="T62" fmla="*/ 2147483647 w 3014"/>
              <a:gd name="T63" fmla="*/ 2147483647 h 2344"/>
              <a:gd name="T64" fmla="*/ 2147483647 w 3014"/>
              <a:gd name="T65" fmla="*/ 2147483647 h 2344"/>
              <a:gd name="T66" fmla="*/ 2147483647 w 3014"/>
              <a:gd name="T67" fmla="*/ 2147483647 h 2344"/>
              <a:gd name="T68" fmla="*/ 2147483647 w 3014"/>
              <a:gd name="T69" fmla="*/ 2147483647 h 2344"/>
              <a:gd name="T70" fmla="*/ 2147483647 w 3014"/>
              <a:gd name="T71" fmla="*/ 2147483647 h 2344"/>
              <a:gd name="T72" fmla="*/ 2147483647 w 3014"/>
              <a:gd name="T73" fmla="*/ 2147483647 h 2344"/>
              <a:gd name="T74" fmla="*/ 2147483647 w 3014"/>
              <a:gd name="T75" fmla="*/ 2147483647 h 2344"/>
              <a:gd name="T76" fmla="*/ 2147483647 w 3014"/>
              <a:gd name="T77" fmla="*/ 2147483647 h 2344"/>
              <a:gd name="T78" fmla="*/ 2147483647 w 3014"/>
              <a:gd name="T79" fmla="*/ 2147483647 h 2344"/>
              <a:gd name="T80" fmla="*/ 2147483647 w 3014"/>
              <a:gd name="T81" fmla="*/ 2147483647 h 2344"/>
              <a:gd name="T82" fmla="*/ 2147483647 w 3014"/>
              <a:gd name="T83" fmla="*/ 2147483647 h 23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14"/>
              <a:gd name="T127" fmla="*/ 0 h 2344"/>
              <a:gd name="T128" fmla="*/ 3014 w 3014"/>
              <a:gd name="T129" fmla="*/ 2344 h 23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14" h="2344">
                <a:moveTo>
                  <a:pt x="0" y="1739"/>
                </a:moveTo>
                <a:lnTo>
                  <a:pt x="24" y="630"/>
                </a:lnTo>
                <a:lnTo>
                  <a:pt x="48" y="114"/>
                </a:lnTo>
                <a:lnTo>
                  <a:pt x="72" y="0"/>
                </a:lnTo>
                <a:lnTo>
                  <a:pt x="96" y="132"/>
                </a:lnTo>
                <a:lnTo>
                  <a:pt x="120" y="402"/>
                </a:lnTo>
                <a:lnTo>
                  <a:pt x="144" y="738"/>
                </a:lnTo>
                <a:lnTo>
                  <a:pt x="168" y="1085"/>
                </a:lnTo>
                <a:lnTo>
                  <a:pt x="192" y="1409"/>
                </a:lnTo>
                <a:lnTo>
                  <a:pt x="216" y="1691"/>
                </a:lnTo>
                <a:lnTo>
                  <a:pt x="240" y="1918"/>
                </a:lnTo>
                <a:lnTo>
                  <a:pt x="264" y="2098"/>
                </a:lnTo>
                <a:lnTo>
                  <a:pt x="287" y="2218"/>
                </a:lnTo>
                <a:lnTo>
                  <a:pt x="311" y="2296"/>
                </a:lnTo>
                <a:lnTo>
                  <a:pt x="335" y="2338"/>
                </a:lnTo>
                <a:lnTo>
                  <a:pt x="359" y="2344"/>
                </a:lnTo>
                <a:lnTo>
                  <a:pt x="383" y="2332"/>
                </a:lnTo>
                <a:lnTo>
                  <a:pt x="407" y="2302"/>
                </a:lnTo>
                <a:lnTo>
                  <a:pt x="431" y="2260"/>
                </a:lnTo>
                <a:lnTo>
                  <a:pt x="455" y="2218"/>
                </a:lnTo>
                <a:lnTo>
                  <a:pt x="479" y="2182"/>
                </a:lnTo>
                <a:lnTo>
                  <a:pt x="503" y="2146"/>
                </a:lnTo>
                <a:lnTo>
                  <a:pt x="527" y="2116"/>
                </a:lnTo>
                <a:lnTo>
                  <a:pt x="551" y="2092"/>
                </a:lnTo>
                <a:lnTo>
                  <a:pt x="569" y="2080"/>
                </a:lnTo>
                <a:lnTo>
                  <a:pt x="592" y="2080"/>
                </a:lnTo>
                <a:lnTo>
                  <a:pt x="616" y="2080"/>
                </a:lnTo>
                <a:lnTo>
                  <a:pt x="640" y="2098"/>
                </a:lnTo>
                <a:lnTo>
                  <a:pt x="664" y="2116"/>
                </a:lnTo>
                <a:lnTo>
                  <a:pt x="688" y="2134"/>
                </a:lnTo>
                <a:lnTo>
                  <a:pt x="712" y="2164"/>
                </a:lnTo>
                <a:lnTo>
                  <a:pt x="736" y="2188"/>
                </a:lnTo>
                <a:lnTo>
                  <a:pt x="760" y="2218"/>
                </a:lnTo>
                <a:lnTo>
                  <a:pt x="784" y="2242"/>
                </a:lnTo>
                <a:lnTo>
                  <a:pt x="808" y="2266"/>
                </a:lnTo>
                <a:lnTo>
                  <a:pt x="832" y="2284"/>
                </a:lnTo>
                <a:lnTo>
                  <a:pt x="856" y="2302"/>
                </a:lnTo>
                <a:lnTo>
                  <a:pt x="879" y="2320"/>
                </a:lnTo>
                <a:lnTo>
                  <a:pt x="903" y="2326"/>
                </a:lnTo>
                <a:lnTo>
                  <a:pt x="927" y="2332"/>
                </a:lnTo>
                <a:lnTo>
                  <a:pt x="951" y="2332"/>
                </a:lnTo>
                <a:lnTo>
                  <a:pt x="975" y="2326"/>
                </a:lnTo>
                <a:lnTo>
                  <a:pt x="999" y="2320"/>
                </a:lnTo>
                <a:lnTo>
                  <a:pt x="1023" y="2314"/>
                </a:lnTo>
                <a:lnTo>
                  <a:pt x="1047" y="2296"/>
                </a:lnTo>
                <a:lnTo>
                  <a:pt x="1071" y="2284"/>
                </a:lnTo>
                <a:lnTo>
                  <a:pt x="1095" y="2266"/>
                </a:lnTo>
                <a:lnTo>
                  <a:pt x="1119" y="2248"/>
                </a:lnTo>
                <a:lnTo>
                  <a:pt x="1143" y="2230"/>
                </a:lnTo>
                <a:lnTo>
                  <a:pt x="1166" y="2212"/>
                </a:lnTo>
                <a:lnTo>
                  <a:pt x="1190" y="2194"/>
                </a:lnTo>
                <a:lnTo>
                  <a:pt x="1214" y="2176"/>
                </a:lnTo>
                <a:lnTo>
                  <a:pt x="1238" y="2158"/>
                </a:lnTo>
                <a:lnTo>
                  <a:pt x="1262" y="2140"/>
                </a:lnTo>
                <a:lnTo>
                  <a:pt x="1286" y="2128"/>
                </a:lnTo>
                <a:lnTo>
                  <a:pt x="1310" y="2116"/>
                </a:lnTo>
                <a:lnTo>
                  <a:pt x="1334" y="2104"/>
                </a:lnTo>
                <a:lnTo>
                  <a:pt x="1352" y="2098"/>
                </a:lnTo>
                <a:lnTo>
                  <a:pt x="1376" y="2092"/>
                </a:lnTo>
                <a:lnTo>
                  <a:pt x="1400" y="2086"/>
                </a:lnTo>
                <a:lnTo>
                  <a:pt x="1424" y="2080"/>
                </a:lnTo>
                <a:lnTo>
                  <a:pt x="1448" y="2074"/>
                </a:lnTo>
                <a:lnTo>
                  <a:pt x="1471" y="2074"/>
                </a:lnTo>
                <a:lnTo>
                  <a:pt x="1495" y="2068"/>
                </a:lnTo>
                <a:lnTo>
                  <a:pt x="1519" y="2068"/>
                </a:lnTo>
                <a:lnTo>
                  <a:pt x="1543" y="2068"/>
                </a:lnTo>
                <a:lnTo>
                  <a:pt x="1567" y="2062"/>
                </a:lnTo>
                <a:lnTo>
                  <a:pt x="1591" y="2062"/>
                </a:lnTo>
                <a:lnTo>
                  <a:pt x="1615" y="2056"/>
                </a:lnTo>
                <a:lnTo>
                  <a:pt x="1639" y="2056"/>
                </a:lnTo>
                <a:lnTo>
                  <a:pt x="1663" y="2050"/>
                </a:lnTo>
                <a:lnTo>
                  <a:pt x="1687" y="2044"/>
                </a:lnTo>
                <a:lnTo>
                  <a:pt x="1711" y="2038"/>
                </a:lnTo>
                <a:lnTo>
                  <a:pt x="1735" y="2032"/>
                </a:lnTo>
                <a:lnTo>
                  <a:pt x="1758" y="2020"/>
                </a:lnTo>
                <a:lnTo>
                  <a:pt x="1782" y="2014"/>
                </a:lnTo>
                <a:lnTo>
                  <a:pt x="1806" y="2002"/>
                </a:lnTo>
                <a:lnTo>
                  <a:pt x="1830" y="1990"/>
                </a:lnTo>
                <a:lnTo>
                  <a:pt x="1854" y="1978"/>
                </a:lnTo>
                <a:lnTo>
                  <a:pt x="1878" y="1966"/>
                </a:lnTo>
                <a:lnTo>
                  <a:pt x="1902" y="1948"/>
                </a:lnTo>
                <a:lnTo>
                  <a:pt x="1926" y="1936"/>
                </a:lnTo>
                <a:lnTo>
                  <a:pt x="1950" y="1924"/>
                </a:lnTo>
                <a:lnTo>
                  <a:pt x="1974" y="1906"/>
                </a:lnTo>
                <a:lnTo>
                  <a:pt x="1998" y="1894"/>
                </a:lnTo>
                <a:lnTo>
                  <a:pt x="2022" y="1876"/>
                </a:lnTo>
                <a:lnTo>
                  <a:pt x="2045" y="1864"/>
                </a:lnTo>
                <a:lnTo>
                  <a:pt x="2069" y="1852"/>
                </a:lnTo>
                <a:lnTo>
                  <a:pt x="2093" y="1841"/>
                </a:lnTo>
                <a:lnTo>
                  <a:pt x="2117" y="1829"/>
                </a:lnTo>
                <a:lnTo>
                  <a:pt x="2141" y="1817"/>
                </a:lnTo>
                <a:lnTo>
                  <a:pt x="2159" y="1805"/>
                </a:lnTo>
                <a:lnTo>
                  <a:pt x="2183" y="1793"/>
                </a:lnTo>
                <a:lnTo>
                  <a:pt x="2207" y="1787"/>
                </a:lnTo>
                <a:lnTo>
                  <a:pt x="2231" y="1781"/>
                </a:lnTo>
                <a:lnTo>
                  <a:pt x="2255" y="1769"/>
                </a:lnTo>
                <a:lnTo>
                  <a:pt x="2279" y="1763"/>
                </a:lnTo>
                <a:lnTo>
                  <a:pt x="2303" y="1757"/>
                </a:lnTo>
                <a:lnTo>
                  <a:pt x="2326" y="1757"/>
                </a:lnTo>
                <a:lnTo>
                  <a:pt x="2350" y="1751"/>
                </a:lnTo>
                <a:lnTo>
                  <a:pt x="2374" y="1751"/>
                </a:lnTo>
                <a:lnTo>
                  <a:pt x="2398" y="1745"/>
                </a:lnTo>
                <a:lnTo>
                  <a:pt x="2422" y="1745"/>
                </a:lnTo>
                <a:lnTo>
                  <a:pt x="2446" y="1745"/>
                </a:lnTo>
                <a:lnTo>
                  <a:pt x="2470" y="1745"/>
                </a:lnTo>
                <a:lnTo>
                  <a:pt x="2494" y="1745"/>
                </a:lnTo>
                <a:lnTo>
                  <a:pt x="2518" y="1745"/>
                </a:lnTo>
                <a:lnTo>
                  <a:pt x="2542" y="1751"/>
                </a:lnTo>
                <a:lnTo>
                  <a:pt x="2566" y="1751"/>
                </a:lnTo>
                <a:lnTo>
                  <a:pt x="2590" y="1757"/>
                </a:lnTo>
                <a:lnTo>
                  <a:pt x="2614" y="1757"/>
                </a:lnTo>
                <a:lnTo>
                  <a:pt x="2637" y="1763"/>
                </a:lnTo>
                <a:lnTo>
                  <a:pt x="2661" y="1769"/>
                </a:lnTo>
                <a:lnTo>
                  <a:pt x="2685" y="1775"/>
                </a:lnTo>
                <a:lnTo>
                  <a:pt x="2709" y="1781"/>
                </a:lnTo>
                <a:lnTo>
                  <a:pt x="2733" y="1787"/>
                </a:lnTo>
                <a:lnTo>
                  <a:pt x="2757" y="1793"/>
                </a:lnTo>
                <a:lnTo>
                  <a:pt x="2781" y="1799"/>
                </a:lnTo>
                <a:lnTo>
                  <a:pt x="2805" y="1805"/>
                </a:lnTo>
                <a:lnTo>
                  <a:pt x="2829" y="1811"/>
                </a:lnTo>
                <a:lnTo>
                  <a:pt x="2853" y="1817"/>
                </a:lnTo>
                <a:lnTo>
                  <a:pt x="2877" y="1823"/>
                </a:lnTo>
                <a:lnTo>
                  <a:pt x="2901" y="1829"/>
                </a:lnTo>
                <a:lnTo>
                  <a:pt x="2924" y="1829"/>
                </a:lnTo>
                <a:lnTo>
                  <a:pt x="2942" y="1835"/>
                </a:lnTo>
                <a:lnTo>
                  <a:pt x="2966" y="1835"/>
                </a:lnTo>
                <a:lnTo>
                  <a:pt x="2990" y="1835"/>
                </a:lnTo>
                <a:lnTo>
                  <a:pt x="3014" y="1829"/>
                </a:lnTo>
              </a:path>
            </a:pathLst>
          </a:custGeom>
          <a:noFill/>
          <a:ln w="0">
            <a:solidFill>
              <a:srgbClr val="0000FF"/>
            </a:solidFill>
            <a:round/>
            <a:headEnd/>
            <a:tailEnd/>
          </a:ln>
        </p:spPr>
        <p:txBody>
          <a:bodyPr/>
          <a:lstStyle/>
          <a:p>
            <a:endParaRPr lang="en-US"/>
          </a:p>
        </p:txBody>
      </p:sp>
      <p:sp>
        <p:nvSpPr>
          <p:cNvPr id="22616" name="Freeform 89"/>
          <p:cNvSpPr>
            <a:spLocks/>
          </p:cNvSpPr>
          <p:nvPr/>
        </p:nvSpPr>
        <p:spPr bwMode="auto">
          <a:xfrm>
            <a:off x="6129338" y="3292475"/>
            <a:ext cx="2382837" cy="2894013"/>
          </a:xfrm>
          <a:custGeom>
            <a:avLst/>
            <a:gdLst>
              <a:gd name="T0" fmla="*/ 2147483647 w 1501"/>
              <a:gd name="T1" fmla="*/ 2147483647 h 1823"/>
              <a:gd name="T2" fmla="*/ 2147483647 w 1501"/>
              <a:gd name="T3" fmla="*/ 2147483647 h 1823"/>
              <a:gd name="T4" fmla="*/ 2147483647 w 1501"/>
              <a:gd name="T5" fmla="*/ 2147483647 h 1823"/>
              <a:gd name="T6" fmla="*/ 2147483647 w 1501"/>
              <a:gd name="T7" fmla="*/ 2147483647 h 1823"/>
              <a:gd name="T8" fmla="*/ 2147483647 w 1501"/>
              <a:gd name="T9" fmla="*/ 2147483647 h 1823"/>
              <a:gd name="T10" fmla="*/ 2147483647 w 1501"/>
              <a:gd name="T11" fmla="*/ 2147483647 h 1823"/>
              <a:gd name="T12" fmla="*/ 2147483647 w 1501"/>
              <a:gd name="T13" fmla="*/ 2147483647 h 1823"/>
              <a:gd name="T14" fmla="*/ 2147483647 w 1501"/>
              <a:gd name="T15" fmla="*/ 2147483647 h 1823"/>
              <a:gd name="T16" fmla="*/ 2147483647 w 1501"/>
              <a:gd name="T17" fmla="*/ 2147483647 h 1823"/>
              <a:gd name="T18" fmla="*/ 2147483647 w 1501"/>
              <a:gd name="T19" fmla="*/ 2147483647 h 1823"/>
              <a:gd name="T20" fmla="*/ 2147483647 w 1501"/>
              <a:gd name="T21" fmla="*/ 2147483647 h 1823"/>
              <a:gd name="T22" fmla="*/ 2147483647 w 1501"/>
              <a:gd name="T23" fmla="*/ 2147483647 h 1823"/>
              <a:gd name="T24" fmla="*/ 2147483647 w 1501"/>
              <a:gd name="T25" fmla="*/ 2147483647 h 1823"/>
              <a:gd name="T26" fmla="*/ 2147483647 w 1501"/>
              <a:gd name="T27" fmla="*/ 2147483647 h 1823"/>
              <a:gd name="T28" fmla="*/ 2147483647 w 1501"/>
              <a:gd name="T29" fmla="*/ 2147483647 h 1823"/>
              <a:gd name="T30" fmla="*/ 2147483647 w 1501"/>
              <a:gd name="T31" fmla="*/ 2147483647 h 1823"/>
              <a:gd name="T32" fmla="*/ 2147483647 w 1501"/>
              <a:gd name="T33" fmla="*/ 2147483647 h 1823"/>
              <a:gd name="T34" fmla="*/ 2147483647 w 1501"/>
              <a:gd name="T35" fmla="*/ 2147483647 h 1823"/>
              <a:gd name="T36" fmla="*/ 2147483647 w 1501"/>
              <a:gd name="T37" fmla="*/ 2147483647 h 1823"/>
              <a:gd name="T38" fmla="*/ 2147483647 w 1501"/>
              <a:gd name="T39" fmla="*/ 2147483647 h 1823"/>
              <a:gd name="T40" fmla="*/ 2147483647 w 1501"/>
              <a:gd name="T41" fmla="*/ 2147483647 h 1823"/>
              <a:gd name="T42" fmla="*/ 2147483647 w 1501"/>
              <a:gd name="T43" fmla="*/ 2147483647 h 1823"/>
              <a:gd name="T44" fmla="*/ 2147483647 w 1501"/>
              <a:gd name="T45" fmla="*/ 2147483647 h 1823"/>
              <a:gd name="T46" fmla="*/ 2147483647 w 1501"/>
              <a:gd name="T47" fmla="*/ 2147483647 h 1823"/>
              <a:gd name="T48" fmla="*/ 2147483647 w 1501"/>
              <a:gd name="T49" fmla="*/ 2147483647 h 1823"/>
              <a:gd name="T50" fmla="*/ 2147483647 w 1501"/>
              <a:gd name="T51" fmla="*/ 2147483647 h 1823"/>
              <a:gd name="T52" fmla="*/ 2147483647 w 1501"/>
              <a:gd name="T53" fmla="*/ 2147483647 h 1823"/>
              <a:gd name="T54" fmla="*/ 2147483647 w 1501"/>
              <a:gd name="T55" fmla="*/ 2147483647 h 1823"/>
              <a:gd name="T56" fmla="*/ 2147483647 w 1501"/>
              <a:gd name="T57" fmla="*/ 2147483647 h 1823"/>
              <a:gd name="T58" fmla="*/ 2147483647 w 1501"/>
              <a:gd name="T59" fmla="*/ 2147483647 h 1823"/>
              <a:gd name="T60" fmla="*/ 2147483647 w 1501"/>
              <a:gd name="T61" fmla="*/ 2147483647 h 1823"/>
              <a:gd name="T62" fmla="*/ 2147483647 w 1501"/>
              <a:gd name="T63" fmla="*/ 0 h 18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01"/>
              <a:gd name="T97" fmla="*/ 0 h 1823"/>
              <a:gd name="T98" fmla="*/ 1501 w 1501"/>
              <a:gd name="T99" fmla="*/ 1823 h 18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01" h="1823">
                <a:moveTo>
                  <a:pt x="0" y="906"/>
                </a:moveTo>
                <a:lnTo>
                  <a:pt x="24" y="900"/>
                </a:lnTo>
                <a:lnTo>
                  <a:pt x="48" y="894"/>
                </a:lnTo>
                <a:lnTo>
                  <a:pt x="72" y="888"/>
                </a:lnTo>
                <a:lnTo>
                  <a:pt x="96" y="870"/>
                </a:lnTo>
                <a:lnTo>
                  <a:pt x="120" y="858"/>
                </a:lnTo>
                <a:lnTo>
                  <a:pt x="144" y="840"/>
                </a:lnTo>
                <a:lnTo>
                  <a:pt x="168" y="816"/>
                </a:lnTo>
                <a:lnTo>
                  <a:pt x="191" y="792"/>
                </a:lnTo>
                <a:lnTo>
                  <a:pt x="215" y="762"/>
                </a:lnTo>
                <a:lnTo>
                  <a:pt x="239" y="732"/>
                </a:lnTo>
                <a:lnTo>
                  <a:pt x="263" y="696"/>
                </a:lnTo>
                <a:lnTo>
                  <a:pt x="287" y="666"/>
                </a:lnTo>
                <a:lnTo>
                  <a:pt x="311" y="624"/>
                </a:lnTo>
                <a:lnTo>
                  <a:pt x="335" y="588"/>
                </a:lnTo>
                <a:lnTo>
                  <a:pt x="359" y="552"/>
                </a:lnTo>
                <a:lnTo>
                  <a:pt x="383" y="510"/>
                </a:lnTo>
                <a:lnTo>
                  <a:pt x="407" y="474"/>
                </a:lnTo>
                <a:lnTo>
                  <a:pt x="431" y="438"/>
                </a:lnTo>
                <a:lnTo>
                  <a:pt x="455" y="408"/>
                </a:lnTo>
                <a:lnTo>
                  <a:pt x="478" y="378"/>
                </a:lnTo>
                <a:lnTo>
                  <a:pt x="502" y="348"/>
                </a:lnTo>
                <a:lnTo>
                  <a:pt x="526" y="330"/>
                </a:lnTo>
                <a:lnTo>
                  <a:pt x="550" y="312"/>
                </a:lnTo>
                <a:lnTo>
                  <a:pt x="574" y="300"/>
                </a:lnTo>
                <a:lnTo>
                  <a:pt x="598" y="294"/>
                </a:lnTo>
                <a:lnTo>
                  <a:pt x="622" y="294"/>
                </a:lnTo>
                <a:lnTo>
                  <a:pt x="646" y="300"/>
                </a:lnTo>
                <a:lnTo>
                  <a:pt x="670" y="312"/>
                </a:lnTo>
                <a:lnTo>
                  <a:pt x="694" y="330"/>
                </a:lnTo>
                <a:lnTo>
                  <a:pt x="712" y="348"/>
                </a:lnTo>
                <a:lnTo>
                  <a:pt x="736" y="372"/>
                </a:lnTo>
                <a:lnTo>
                  <a:pt x="760" y="396"/>
                </a:lnTo>
                <a:lnTo>
                  <a:pt x="783" y="426"/>
                </a:lnTo>
                <a:lnTo>
                  <a:pt x="807" y="450"/>
                </a:lnTo>
                <a:lnTo>
                  <a:pt x="831" y="468"/>
                </a:lnTo>
                <a:lnTo>
                  <a:pt x="855" y="486"/>
                </a:lnTo>
                <a:lnTo>
                  <a:pt x="879" y="498"/>
                </a:lnTo>
                <a:lnTo>
                  <a:pt x="903" y="498"/>
                </a:lnTo>
                <a:lnTo>
                  <a:pt x="927" y="492"/>
                </a:lnTo>
                <a:lnTo>
                  <a:pt x="951" y="468"/>
                </a:lnTo>
                <a:lnTo>
                  <a:pt x="975" y="438"/>
                </a:lnTo>
                <a:lnTo>
                  <a:pt x="999" y="396"/>
                </a:lnTo>
                <a:lnTo>
                  <a:pt x="1023" y="348"/>
                </a:lnTo>
                <a:lnTo>
                  <a:pt x="1047" y="288"/>
                </a:lnTo>
                <a:lnTo>
                  <a:pt x="1070" y="222"/>
                </a:lnTo>
                <a:lnTo>
                  <a:pt x="1094" y="156"/>
                </a:lnTo>
                <a:lnTo>
                  <a:pt x="1118" y="96"/>
                </a:lnTo>
                <a:lnTo>
                  <a:pt x="1142" y="48"/>
                </a:lnTo>
                <a:lnTo>
                  <a:pt x="1166" y="18"/>
                </a:lnTo>
                <a:lnTo>
                  <a:pt x="1190" y="18"/>
                </a:lnTo>
                <a:lnTo>
                  <a:pt x="1214" y="48"/>
                </a:lnTo>
                <a:lnTo>
                  <a:pt x="1238" y="126"/>
                </a:lnTo>
                <a:lnTo>
                  <a:pt x="1262" y="246"/>
                </a:lnTo>
                <a:lnTo>
                  <a:pt x="1286" y="426"/>
                </a:lnTo>
                <a:lnTo>
                  <a:pt x="1310" y="654"/>
                </a:lnTo>
                <a:lnTo>
                  <a:pt x="1334" y="929"/>
                </a:lnTo>
                <a:lnTo>
                  <a:pt x="1357" y="1223"/>
                </a:lnTo>
                <a:lnTo>
                  <a:pt x="1381" y="1505"/>
                </a:lnTo>
                <a:lnTo>
                  <a:pt x="1405" y="1733"/>
                </a:lnTo>
                <a:lnTo>
                  <a:pt x="1429" y="1823"/>
                </a:lnTo>
                <a:lnTo>
                  <a:pt x="1453" y="1667"/>
                </a:lnTo>
                <a:lnTo>
                  <a:pt x="1477" y="1127"/>
                </a:lnTo>
                <a:lnTo>
                  <a:pt x="1501" y="0"/>
                </a:lnTo>
              </a:path>
            </a:pathLst>
          </a:custGeom>
          <a:noFill/>
          <a:ln w="0">
            <a:solidFill>
              <a:srgbClr val="0000FF"/>
            </a:solidFill>
            <a:round/>
            <a:headEnd/>
            <a:tailEnd/>
          </a:ln>
        </p:spPr>
        <p:txBody>
          <a:bodyPr/>
          <a:lstStyle/>
          <a:p>
            <a:endParaRPr lang="en-US"/>
          </a:p>
        </p:txBody>
      </p:sp>
      <p:sp>
        <p:nvSpPr>
          <p:cNvPr id="22618" name="Text Box 91"/>
          <p:cNvSpPr txBox="1">
            <a:spLocks noChangeArrowheads="1"/>
          </p:cNvSpPr>
          <p:nvPr/>
        </p:nvSpPr>
        <p:spPr bwMode="auto">
          <a:xfrm>
            <a:off x="1747678" y="2343150"/>
            <a:ext cx="2929257" cy="461665"/>
          </a:xfrm>
          <a:prstGeom prst="rect">
            <a:avLst/>
          </a:prstGeom>
          <a:noFill/>
          <a:ln w="28575" algn="ctr">
            <a:noFill/>
            <a:miter lim="800000"/>
            <a:headEnd/>
            <a:tailEnd/>
          </a:ln>
        </p:spPr>
        <p:txBody>
          <a:bodyPr wrap="none">
            <a:spAutoFit/>
          </a:bodyPr>
          <a:lstStyle/>
          <a:p>
            <a:pPr algn="ctr"/>
            <a:r>
              <a:rPr lang="en-US" sz="2400">
                <a:solidFill>
                  <a:srgbClr val="3333FF"/>
                </a:solidFill>
                <a:latin typeface="Calibri"/>
                <a:cs typeface="Calibri"/>
              </a:rPr>
              <a:t>Degree 15 polynomial</a:t>
            </a:r>
          </a:p>
        </p:txBody>
      </p:sp>
      <p:sp>
        <p:nvSpPr>
          <p:cNvPr id="2" name="Rectangle 2"/>
          <p:cNvSpPr>
            <a:spLocks noGrp="1" noChangeArrowheads="1"/>
          </p:cNvSpPr>
          <p:nvPr>
            <p:ph type="title"/>
          </p:nvPr>
        </p:nvSpPr>
        <p:spPr/>
        <p:txBody>
          <a:bodyPr/>
          <a:lstStyle/>
          <a:p>
            <a:r>
              <a:rPr lang="en-US" dirty="0" err="1"/>
              <a:t>Overfitting</a:t>
            </a:r>
            <a:endParaRPr lang="en-US" dirty="0"/>
          </a:p>
        </p:txBody>
      </p:sp>
      <p:pic>
        <p:nvPicPr>
          <p:cNvPr id="20481"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7953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6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15" grpId="0" animBg="1"/>
      <p:bldP spid="22616" grpId="0" animBg="1"/>
      <p:bldP spid="226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Example: Overfitting</a:t>
            </a:r>
          </a:p>
        </p:txBody>
      </p:sp>
      <p:grpSp>
        <p:nvGrpSpPr>
          <p:cNvPr id="23556" name="Group 4"/>
          <p:cNvGrpSpPr>
            <a:grpSpLocks/>
          </p:cNvGrpSpPr>
          <p:nvPr/>
        </p:nvGrpSpPr>
        <p:grpSpPr bwMode="auto">
          <a:xfrm>
            <a:off x="3352800" y="2667000"/>
            <a:ext cx="2438400" cy="2438400"/>
            <a:chOff x="3168" y="1584"/>
            <a:chExt cx="1536" cy="1536"/>
          </a:xfrm>
        </p:grpSpPr>
        <p:sp>
          <p:nvSpPr>
            <p:cNvPr id="23586" name="Rectangle 5"/>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7" name="Rectangle 6"/>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8" name="Rectangle 7"/>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9" name="Rectangle 8"/>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0" name="Rectangle 9"/>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1" name="Rectangle 10"/>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2" name="Rectangle 11"/>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3" name="Rectangle 12"/>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4" name="Rectangle 13"/>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5" name="Rectangle 14"/>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6" name="Rectangle 15"/>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7" name="Rectangle 16"/>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8" name="Rectangle 17"/>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9" name="Rectangle 18"/>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0" name="Rectangle 19"/>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1" name="Rectangle 20"/>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2" name="Rectangle 21"/>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3" name="Rectangle 22"/>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4" name="Rectangle 23"/>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5" name="Rectangle 24"/>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6" name="Rectangle 25"/>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7" name="Rectangle 26"/>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8" name="Rectangle 27"/>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9" name="Rectangle 28"/>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0" name="Rectangle 29"/>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11" name="Rectangle 30"/>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2" name="Rectangle 31"/>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3" name="Rectangle 32"/>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4" name="Rectangle 33"/>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5" name="Rectangle 34"/>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6" name="Rectangle 35"/>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7" name="Rectangle 36"/>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8" name="Rectangle 37"/>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9" name="Rectangle 38"/>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0" name="Rectangle 39"/>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1" name="Rectangle 40"/>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2" name="Rectangle 41"/>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3" name="Rectangle 42"/>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4" name="Rectangle 43"/>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5" name="Rectangle 44"/>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6" name="Rectangle 45"/>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7" name="Rectangle 46"/>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28" name="Rectangle 47"/>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9" name="Rectangle 48"/>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0" name="Rectangle 49"/>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1" name="Rectangle 50"/>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2" name="Rectangle 51"/>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3" name="Rectangle 52"/>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4" name="Rectangle 53"/>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5" name="Rectangle 54"/>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6" name="Rectangle 55"/>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7" name="Rectangle 56"/>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8" name="Rectangle 57"/>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9" name="Rectangle 58"/>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0" name="Rectangle 59"/>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1" name="Rectangle 60"/>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2" name="Rectangle 61"/>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3" name="Rectangle 62"/>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4" name="Rectangle 63"/>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5" name="Rectangle 64"/>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6" name="Rectangle 65"/>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7" name="Rectangle 66"/>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8" name="Rectangle 67"/>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9" name="Rectangle 68"/>
            <p:cNvSpPr>
              <a:spLocks noChangeArrowheads="1"/>
            </p:cNvSpPr>
            <p:nvPr/>
          </p:nvSpPr>
          <p:spPr bwMode="auto">
            <a:xfrm>
              <a:off x="451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grpSp>
      <p:pic>
        <p:nvPicPr>
          <p:cNvPr id="23557" name="Picture 184" descr="txp_fig"/>
          <p:cNvPicPr>
            <a:picLocks noChangeAspect="1" noChangeArrowheads="1"/>
          </p:cNvPicPr>
          <p:nvPr>
            <p:custDataLst>
              <p:tags r:id="rId1"/>
            </p:custDataLst>
          </p:nvPr>
        </p:nvPicPr>
        <p:blipFill>
          <a:blip r:embed="rId14" cstate="print"/>
          <a:srcRect/>
          <a:stretch>
            <a:fillRect/>
          </a:stretch>
        </p:blipFill>
        <p:spPr bwMode="auto">
          <a:xfrm>
            <a:off x="366713" y="1758950"/>
            <a:ext cx="1995487" cy="217488"/>
          </a:xfrm>
          <a:prstGeom prst="rect">
            <a:avLst/>
          </a:prstGeom>
          <a:noFill/>
          <a:ln w="9525">
            <a:noFill/>
            <a:miter lim="800000"/>
            <a:headEnd/>
            <a:tailEnd/>
          </a:ln>
        </p:spPr>
      </p:pic>
      <p:pic>
        <p:nvPicPr>
          <p:cNvPr id="23558" name="Picture 186" descr="txp_fig"/>
          <p:cNvPicPr>
            <a:picLocks noChangeAspect="1" noChangeArrowheads="1"/>
          </p:cNvPicPr>
          <p:nvPr>
            <p:custDataLst>
              <p:tags r:id="rId2"/>
            </p:custDataLst>
          </p:nvPr>
        </p:nvPicPr>
        <p:blipFill>
          <a:blip r:embed="rId15" cstate="print"/>
          <a:srcRect/>
          <a:stretch>
            <a:fillRect/>
          </a:stretch>
        </p:blipFill>
        <p:spPr bwMode="auto">
          <a:xfrm>
            <a:off x="6615113" y="1752600"/>
            <a:ext cx="1995487" cy="217488"/>
          </a:xfrm>
          <a:prstGeom prst="rect">
            <a:avLst/>
          </a:prstGeom>
          <a:noFill/>
          <a:ln w="9525">
            <a:noFill/>
            <a:miter lim="800000"/>
            <a:headEnd/>
            <a:tailEnd/>
          </a:ln>
        </p:spPr>
      </p:pic>
      <p:grpSp>
        <p:nvGrpSpPr>
          <p:cNvPr id="3" name="Group 218"/>
          <p:cNvGrpSpPr>
            <a:grpSpLocks/>
          </p:cNvGrpSpPr>
          <p:nvPr/>
        </p:nvGrpSpPr>
        <p:grpSpPr bwMode="auto">
          <a:xfrm>
            <a:off x="420688" y="2971800"/>
            <a:ext cx="8221662" cy="304800"/>
            <a:chOff x="265" y="1872"/>
            <a:chExt cx="5179" cy="192"/>
          </a:xfrm>
        </p:grpSpPr>
        <p:sp>
          <p:nvSpPr>
            <p:cNvPr id="23581" name="Line 106"/>
            <p:cNvSpPr>
              <a:spLocks noChangeShapeType="1"/>
            </p:cNvSpPr>
            <p:nvPr/>
          </p:nvSpPr>
          <p:spPr bwMode="auto">
            <a:xfrm>
              <a:off x="1680" y="1968"/>
              <a:ext cx="624" cy="0"/>
            </a:xfrm>
            <a:prstGeom prst="line">
              <a:avLst/>
            </a:prstGeom>
            <a:noFill/>
            <a:ln w="28575">
              <a:solidFill>
                <a:schemeClr val="tx1"/>
              </a:solidFill>
              <a:round/>
              <a:headEnd/>
              <a:tailEnd/>
            </a:ln>
          </p:spPr>
          <p:txBody>
            <a:bodyPr/>
            <a:lstStyle/>
            <a:p>
              <a:endParaRPr lang="en-US"/>
            </a:p>
          </p:txBody>
        </p:sp>
        <p:sp>
          <p:nvSpPr>
            <p:cNvPr id="23582" name="Rectangle 107"/>
            <p:cNvSpPr>
              <a:spLocks noChangeArrowheads="1"/>
            </p:cNvSpPr>
            <p:nvPr/>
          </p:nvSpPr>
          <p:spPr bwMode="auto">
            <a:xfrm>
              <a:off x="2304" y="1872"/>
              <a:ext cx="192" cy="192"/>
            </a:xfrm>
            <a:prstGeom prst="rect">
              <a:avLst/>
            </a:prstGeom>
            <a:noFill/>
            <a:ln w="38100">
              <a:solidFill>
                <a:schemeClr val="tx1"/>
              </a:solidFill>
              <a:miter lim="800000"/>
              <a:headEnd/>
              <a:tailEnd/>
            </a:ln>
          </p:spPr>
          <p:txBody>
            <a:bodyPr wrap="none" anchor="ctr"/>
            <a:lstStyle/>
            <a:p>
              <a:endParaRPr lang="en-US"/>
            </a:p>
          </p:txBody>
        </p:sp>
        <p:pic>
          <p:nvPicPr>
            <p:cNvPr id="23583" name="Picture 202" descr="txp_fig"/>
            <p:cNvPicPr>
              <a:picLocks noChangeAspect="1" noChangeArrowheads="1"/>
            </p:cNvPicPr>
            <p:nvPr>
              <p:custDataLst>
                <p:tags r:id="rId11"/>
              </p:custDataLst>
            </p:nvPr>
          </p:nvPicPr>
          <p:blipFill>
            <a:blip r:embed="rId16" cstate="print"/>
            <a:srcRect/>
            <a:stretch>
              <a:fillRect/>
            </a:stretch>
          </p:blipFill>
          <p:spPr bwMode="auto">
            <a:xfrm>
              <a:off x="265" y="1920"/>
              <a:ext cx="1278" cy="144"/>
            </a:xfrm>
            <a:prstGeom prst="rect">
              <a:avLst/>
            </a:prstGeom>
            <a:noFill/>
            <a:ln w="9525">
              <a:noFill/>
              <a:miter lim="800000"/>
              <a:headEnd/>
              <a:tailEnd/>
            </a:ln>
          </p:spPr>
        </p:pic>
        <p:pic>
          <p:nvPicPr>
            <p:cNvPr id="23584" name="Picture 209" descr="txp_fig"/>
            <p:cNvPicPr>
              <a:picLocks noChangeAspect="1" noChangeArrowheads="1"/>
            </p:cNvPicPr>
            <p:nvPr>
              <p:custDataLst>
                <p:tags r:id="rId12"/>
              </p:custDataLst>
            </p:nvPr>
          </p:nvPicPr>
          <p:blipFill>
            <a:blip r:embed="rId17" cstate="print"/>
            <a:srcRect/>
            <a:stretch>
              <a:fillRect/>
            </a:stretch>
          </p:blipFill>
          <p:spPr bwMode="auto">
            <a:xfrm>
              <a:off x="4166" y="1920"/>
              <a:ext cx="1278" cy="144"/>
            </a:xfrm>
            <a:prstGeom prst="rect">
              <a:avLst/>
            </a:prstGeom>
            <a:noFill/>
            <a:ln w="9525">
              <a:noFill/>
              <a:miter lim="800000"/>
              <a:headEnd/>
              <a:tailEnd/>
            </a:ln>
          </p:spPr>
        </p:pic>
        <p:sp>
          <p:nvSpPr>
            <p:cNvPr id="23585" name="Line 214"/>
            <p:cNvSpPr>
              <a:spLocks noChangeShapeType="1"/>
            </p:cNvSpPr>
            <p:nvPr/>
          </p:nvSpPr>
          <p:spPr bwMode="auto">
            <a:xfrm>
              <a:off x="2496" y="1968"/>
              <a:ext cx="1584" cy="0"/>
            </a:xfrm>
            <a:prstGeom prst="line">
              <a:avLst/>
            </a:prstGeom>
            <a:noFill/>
            <a:ln w="28575">
              <a:solidFill>
                <a:schemeClr val="tx1"/>
              </a:solidFill>
              <a:round/>
              <a:headEnd/>
              <a:tailEnd/>
            </a:ln>
          </p:spPr>
          <p:txBody>
            <a:bodyPr/>
            <a:lstStyle/>
            <a:p>
              <a:endParaRPr lang="en-US"/>
            </a:p>
          </p:txBody>
        </p:sp>
      </p:grpSp>
      <p:grpSp>
        <p:nvGrpSpPr>
          <p:cNvPr id="4" name="Group 219"/>
          <p:cNvGrpSpPr>
            <a:grpSpLocks/>
          </p:cNvGrpSpPr>
          <p:nvPr/>
        </p:nvGrpSpPr>
        <p:grpSpPr bwMode="auto">
          <a:xfrm>
            <a:off x="420688" y="3581400"/>
            <a:ext cx="8204200" cy="304800"/>
            <a:chOff x="265" y="2256"/>
            <a:chExt cx="5168" cy="192"/>
          </a:xfrm>
        </p:grpSpPr>
        <p:sp>
          <p:nvSpPr>
            <p:cNvPr id="23576" name="Line 105"/>
            <p:cNvSpPr>
              <a:spLocks noChangeShapeType="1"/>
            </p:cNvSpPr>
            <p:nvPr/>
          </p:nvSpPr>
          <p:spPr bwMode="auto">
            <a:xfrm flipH="1">
              <a:off x="1680" y="2352"/>
              <a:ext cx="1008" cy="0"/>
            </a:xfrm>
            <a:prstGeom prst="line">
              <a:avLst/>
            </a:prstGeom>
            <a:noFill/>
            <a:ln w="28575">
              <a:solidFill>
                <a:schemeClr val="tx1"/>
              </a:solidFill>
              <a:round/>
              <a:headEnd/>
              <a:tailEnd/>
            </a:ln>
          </p:spPr>
          <p:txBody>
            <a:bodyPr/>
            <a:lstStyle/>
            <a:p>
              <a:endParaRPr lang="en-US"/>
            </a:p>
          </p:txBody>
        </p:sp>
        <p:sp>
          <p:nvSpPr>
            <p:cNvPr id="23577" name="Rectangle 108"/>
            <p:cNvSpPr>
              <a:spLocks noChangeArrowheads="1"/>
            </p:cNvSpPr>
            <p:nvPr/>
          </p:nvSpPr>
          <p:spPr bwMode="auto">
            <a:xfrm>
              <a:off x="2688" y="2256"/>
              <a:ext cx="192" cy="192"/>
            </a:xfrm>
            <a:prstGeom prst="rect">
              <a:avLst/>
            </a:prstGeom>
            <a:noFill/>
            <a:ln w="38100">
              <a:solidFill>
                <a:schemeClr val="tx1"/>
              </a:solidFill>
              <a:miter lim="800000"/>
              <a:headEnd/>
              <a:tailEnd/>
            </a:ln>
          </p:spPr>
          <p:txBody>
            <a:bodyPr wrap="none" anchor="ctr"/>
            <a:lstStyle/>
            <a:p>
              <a:endParaRPr lang="en-US"/>
            </a:p>
          </p:txBody>
        </p:sp>
        <p:pic>
          <p:nvPicPr>
            <p:cNvPr id="23578" name="Picture 201" descr="txp_fig"/>
            <p:cNvPicPr>
              <a:picLocks noChangeAspect="1" noChangeArrowheads="1"/>
            </p:cNvPicPr>
            <p:nvPr>
              <p:custDataLst>
                <p:tags r:id="rId9"/>
              </p:custDataLst>
            </p:nvPr>
          </p:nvPicPr>
          <p:blipFill>
            <a:blip r:embed="rId18" cstate="print"/>
            <a:srcRect/>
            <a:stretch>
              <a:fillRect/>
            </a:stretch>
          </p:blipFill>
          <p:spPr bwMode="auto">
            <a:xfrm>
              <a:off x="265" y="2304"/>
              <a:ext cx="1271" cy="144"/>
            </a:xfrm>
            <a:prstGeom prst="rect">
              <a:avLst/>
            </a:prstGeom>
            <a:noFill/>
            <a:ln w="9525">
              <a:noFill/>
              <a:miter lim="800000"/>
              <a:headEnd/>
              <a:tailEnd/>
            </a:ln>
          </p:spPr>
        </p:pic>
        <p:pic>
          <p:nvPicPr>
            <p:cNvPr id="23579" name="Picture 211" descr="txp_fig"/>
            <p:cNvPicPr>
              <a:picLocks noChangeAspect="1" noChangeArrowheads="1"/>
            </p:cNvPicPr>
            <p:nvPr>
              <p:custDataLst>
                <p:tags r:id="rId10"/>
              </p:custDataLst>
            </p:nvPr>
          </p:nvPicPr>
          <p:blipFill>
            <a:blip r:embed="rId19" cstate="print"/>
            <a:srcRect/>
            <a:stretch>
              <a:fillRect/>
            </a:stretch>
          </p:blipFill>
          <p:spPr bwMode="auto">
            <a:xfrm>
              <a:off x="4155" y="2304"/>
              <a:ext cx="1278" cy="144"/>
            </a:xfrm>
            <a:prstGeom prst="rect">
              <a:avLst/>
            </a:prstGeom>
            <a:noFill/>
            <a:ln w="9525">
              <a:noFill/>
              <a:miter lim="800000"/>
              <a:headEnd/>
              <a:tailEnd/>
            </a:ln>
          </p:spPr>
        </p:pic>
        <p:sp>
          <p:nvSpPr>
            <p:cNvPr id="23580" name="Line 215"/>
            <p:cNvSpPr>
              <a:spLocks noChangeShapeType="1"/>
            </p:cNvSpPr>
            <p:nvPr/>
          </p:nvSpPr>
          <p:spPr bwMode="auto">
            <a:xfrm flipH="1">
              <a:off x="2880" y="2352"/>
              <a:ext cx="1200" cy="0"/>
            </a:xfrm>
            <a:prstGeom prst="line">
              <a:avLst/>
            </a:prstGeom>
            <a:noFill/>
            <a:ln w="28575">
              <a:solidFill>
                <a:schemeClr val="tx1"/>
              </a:solidFill>
              <a:round/>
              <a:headEnd/>
              <a:tailEnd/>
            </a:ln>
          </p:spPr>
          <p:txBody>
            <a:bodyPr/>
            <a:lstStyle/>
            <a:p>
              <a:endParaRPr lang="en-US"/>
            </a:p>
          </p:txBody>
        </p:sp>
      </p:grpSp>
      <p:sp>
        <p:nvSpPr>
          <p:cNvPr id="25609" name="Text Box 222"/>
          <p:cNvSpPr txBox="1">
            <a:spLocks noChangeArrowheads="1"/>
          </p:cNvSpPr>
          <p:nvPr/>
        </p:nvSpPr>
        <p:spPr bwMode="auto">
          <a:xfrm>
            <a:off x="3886200" y="5791200"/>
            <a:ext cx="2209800" cy="457200"/>
          </a:xfrm>
          <a:prstGeom prst="rect">
            <a:avLst/>
          </a:prstGeom>
          <a:noFill/>
          <a:ln w="9525">
            <a:noFill/>
            <a:miter lim="800000"/>
            <a:headEnd/>
            <a:tailEnd/>
          </a:ln>
        </p:spPr>
        <p:txBody>
          <a:bodyPr>
            <a:spAutoFit/>
          </a:bodyPr>
          <a:lstStyle/>
          <a:p>
            <a:pPr>
              <a:spcBef>
                <a:spcPct val="50000"/>
              </a:spcBef>
            </a:pPr>
            <a:r>
              <a:rPr lang="en-US" sz="2400" i="1" dirty="0">
                <a:latin typeface="Calibri"/>
                <a:cs typeface="Calibri"/>
              </a:rPr>
              <a:t>2 wins!!</a:t>
            </a:r>
          </a:p>
        </p:txBody>
      </p:sp>
      <p:grpSp>
        <p:nvGrpSpPr>
          <p:cNvPr id="5" name="Group 225"/>
          <p:cNvGrpSpPr>
            <a:grpSpLocks/>
          </p:cNvGrpSpPr>
          <p:nvPr/>
        </p:nvGrpSpPr>
        <p:grpSpPr bwMode="auto">
          <a:xfrm>
            <a:off x="385763" y="4191000"/>
            <a:ext cx="8250237" cy="304800"/>
            <a:chOff x="243" y="2640"/>
            <a:chExt cx="5197" cy="192"/>
          </a:xfrm>
        </p:grpSpPr>
        <p:sp>
          <p:nvSpPr>
            <p:cNvPr id="23571" name="Rectangle 188"/>
            <p:cNvSpPr>
              <a:spLocks noChangeArrowheads="1"/>
            </p:cNvSpPr>
            <p:nvPr/>
          </p:nvSpPr>
          <p:spPr bwMode="auto">
            <a:xfrm>
              <a:off x="2496" y="2640"/>
              <a:ext cx="192" cy="192"/>
            </a:xfrm>
            <a:prstGeom prst="rect">
              <a:avLst/>
            </a:prstGeom>
            <a:noFill/>
            <a:ln w="38100">
              <a:solidFill>
                <a:schemeClr val="tx1"/>
              </a:solidFill>
              <a:miter lim="800000"/>
              <a:headEnd/>
              <a:tailEnd/>
            </a:ln>
          </p:spPr>
          <p:txBody>
            <a:bodyPr wrap="none" anchor="ctr"/>
            <a:lstStyle/>
            <a:p>
              <a:endParaRPr lang="en-US"/>
            </a:p>
          </p:txBody>
        </p:sp>
        <p:sp>
          <p:nvSpPr>
            <p:cNvPr id="23572" name="Line 189"/>
            <p:cNvSpPr>
              <a:spLocks noChangeShapeType="1"/>
            </p:cNvSpPr>
            <p:nvPr/>
          </p:nvSpPr>
          <p:spPr bwMode="auto">
            <a:xfrm flipH="1">
              <a:off x="1680" y="2736"/>
              <a:ext cx="816" cy="0"/>
            </a:xfrm>
            <a:prstGeom prst="line">
              <a:avLst/>
            </a:prstGeom>
            <a:noFill/>
            <a:ln w="28575">
              <a:solidFill>
                <a:schemeClr val="tx1"/>
              </a:solidFill>
              <a:round/>
              <a:headEnd/>
              <a:tailEnd/>
            </a:ln>
          </p:spPr>
          <p:txBody>
            <a:bodyPr/>
            <a:lstStyle/>
            <a:p>
              <a:endParaRPr lang="en-US"/>
            </a:p>
          </p:txBody>
        </p:sp>
        <p:pic>
          <p:nvPicPr>
            <p:cNvPr id="23573" name="Picture 200" descr="txp_fig"/>
            <p:cNvPicPr>
              <a:picLocks noChangeAspect="1" noChangeArrowheads="1"/>
            </p:cNvPicPr>
            <p:nvPr>
              <p:custDataLst>
                <p:tags r:id="rId7"/>
              </p:custDataLst>
            </p:nvPr>
          </p:nvPicPr>
          <p:blipFill>
            <a:blip r:embed="rId20" cstate="print"/>
            <a:srcRect/>
            <a:stretch>
              <a:fillRect/>
            </a:stretch>
          </p:blipFill>
          <p:spPr bwMode="auto">
            <a:xfrm>
              <a:off x="243" y="2688"/>
              <a:ext cx="1298" cy="144"/>
            </a:xfrm>
            <a:prstGeom prst="rect">
              <a:avLst/>
            </a:prstGeom>
            <a:noFill/>
            <a:ln w="9525">
              <a:noFill/>
              <a:miter lim="800000"/>
              <a:headEnd/>
              <a:tailEnd/>
            </a:ln>
          </p:spPr>
        </p:pic>
        <p:sp>
          <p:nvSpPr>
            <p:cNvPr id="23574" name="Line 216"/>
            <p:cNvSpPr>
              <a:spLocks noChangeShapeType="1"/>
            </p:cNvSpPr>
            <p:nvPr/>
          </p:nvSpPr>
          <p:spPr bwMode="auto">
            <a:xfrm flipH="1">
              <a:off x="2688" y="2736"/>
              <a:ext cx="1392" cy="0"/>
            </a:xfrm>
            <a:prstGeom prst="line">
              <a:avLst/>
            </a:prstGeom>
            <a:noFill/>
            <a:ln w="28575">
              <a:solidFill>
                <a:schemeClr val="tx1"/>
              </a:solidFill>
              <a:round/>
              <a:headEnd/>
              <a:tailEnd/>
            </a:ln>
          </p:spPr>
          <p:txBody>
            <a:bodyPr/>
            <a:lstStyle/>
            <a:p>
              <a:endParaRPr lang="en-US"/>
            </a:p>
          </p:txBody>
        </p:sp>
        <p:pic>
          <p:nvPicPr>
            <p:cNvPr id="23575" name="Picture 223" descr="txp_fig"/>
            <p:cNvPicPr>
              <a:picLocks noChangeAspect="1" noChangeArrowheads="1"/>
            </p:cNvPicPr>
            <p:nvPr>
              <p:custDataLst>
                <p:tags r:id="rId8"/>
              </p:custDataLst>
            </p:nvPr>
          </p:nvPicPr>
          <p:blipFill>
            <a:blip r:embed="rId21" cstate="print"/>
            <a:srcRect/>
            <a:stretch>
              <a:fillRect/>
            </a:stretch>
          </p:blipFill>
          <p:spPr bwMode="auto">
            <a:xfrm>
              <a:off x="4135" y="2688"/>
              <a:ext cx="1305" cy="144"/>
            </a:xfrm>
            <a:prstGeom prst="rect">
              <a:avLst/>
            </a:prstGeom>
            <a:noFill/>
            <a:ln w="9525">
              <a:noFill/>
              <a:miter lim="800000"/>
              <a:headEnd/>
              <a:tailEnd/>
            </a:ln>
          </p:spPr>
        </p:pic>
      </p:grpSp>
      <p:grpSp>
        <p:nvGrpSpPr>
          <p:cNvPr id="6" name="Group 226"/>
          <p:cNvGrpSpPr>
            <a:grpSpLocks/>
          </p:cNvGrpSpPr>
          <p:nvPr/>
        </p:nvGrpSpPr>
        <p:grpSpPr bwMode="auto">
          <a:xfrm>
            <a:off x="325438" y="4800600"/>
            <a:ext cx="8286750" cy="304800"/>
            <a:chOff x="205" y="3024"/>
            <a:chExt cx="5220" cy="192"/>
          </a:xfrm>
        </p:grpSpPr>
        <p:sp>
          <p:nvSpPr>
            <p:cNvPr id="23566" name="Rectangle 187"/>
            <p:cNvSpPr>
              <a:spLocks noChangeArrowheads="1"/>
            </p:cNvSpPr>
            <p:nvPr/>
          </p:nvSpPr>
          <p:spPr bwMode="auto">
            <a:xfrm>
              <a:off x="3456" y="3024"/>
              <a:ext cx="192" cy="192"/>
            </a:xfrm>
            <a:prstGeom prst="rect">
              <a:avLst/>
            </a:prstGeom>
            <a:noFill/>
            <a:ln w="38100">
              <a:solidFill>
                <a:schemeClr val="tx1"/>
              </a:solidFill>
              <a:miter lim="800000"/>
              <a:headEnd/>
              <a:tailEnd/>
            </a:ln>
          </p:spPr>
          <p:txBody>
            <a:bodyPr wrap="none" anchor="ctr"/>
            <a:lstStyle/>
            <a:p>
              <a:endParaRPr lang="en-US"/>
            </a:p>
          </p:txBody>
        </p:sp>
        <p:sp>
          <p:nvSpPr>
            <p:cNvPr id="23567" name="Line 190"/>
            <p:cNvSpPr>
              <a:spLocks noChangeShapeType="1"/>
            </p:cNvSpPr>
            <p:nvPr/>
          </p:nvSpPr>
          <p:spPr bwMode="auto">
            <a:xfrm flipH="1" flipV="1">
              <a:off x="1680" y="3120"/>
              <a:ext cx="1776" cy="0"/>
            </a:xfrm>
            <a:prstGeom prst="line">
              <a:avLst/>
            </a:prstGeom>
            <a:noFill/>
            <a:ln w="28575">
              <a:solidFill>
                <a:schemeClr val="tx1"/>
              </a:solidFill>
              <a:round/>
              <a:headEnd/>
              <a:tailEnd/>
            </a:ln>
          </p:spPr>
          <p:txBody>
            <a:bodyPr/>
            <a:lstStyle/>
            <a:p>
              <a:endParaRPr lang="en-US"/>
            </a:p>
          </p:txBody>
        </p:sp>
        <p:pic>
          <p:nvPicPr>
            <p:cNvPr id="23568" name="Picture 204" descr="txp_fig"/>
            <p:cNvPicPr>
              <a:picLocks noChangeAspect="1" noChangeArrowheads="1"/>
            </p:cNvPicPr>
            <p:nvPr>
              <p:custDataLst>
                <p:tags r:id="rId5"/>
              </p:custDataLst>
            </p:nvPr>
          </p:nvPicPr>
          <p:blipFill>
            <a:blip r:embed="rId22" cstate="print"/>
            <a:srcRect/>
            <a:stretch>
              <a:fillRect/>
            </a:stretch>
          </p:blipFill>
          <p:spPr bwMode="auto">
            <a:xfrm>
              <a:off x="205" y="3072"/>
              <a:ext cx="1367" cy="144"/>
            </a:xfrm>
            <a:prstGeom prst="rect">
              <a:avLst/>
            </a:prstGeom>
            <a:noFill/>
            <a:ln w="9525">
              <a:noFill/>
              <a:miter lim="800000"/>
              <a:headEnd/>
              <a:tailEnd/>
            </a:ln>
          </p:spPr>
        </p:pic>
        <p:sp>
          <p:nvSpPr>
            <p:cNvPr id="23569" name="Line 217"/>
            <p:cNvSpPr>
              <a:spLocks noChangeShapeType="1"/>
            </p:cNvSpPr>
            <p:nvPr/>
          </p:nvSpPr>
          <p:spPr bwMode="auto">
            <a:xfrm flipH="1" flipV="1">
              <a:off x="3648" y="3120"/>
              <a:ext cx="432" cy="0"/>
            </a:xfrm>
            <a:prstGeom prst="line">
              <a:avLst/>
            </a:prstGeom>
            <a:noFill/>
            <a:ln w="28575">
              <a:solidFill>
                <a:schemeClr val="tx1"/>
              </a:solidFill>
              <a:round/>
              <a:headEnd/>
              <a:tailEnd/>
            </a:ln>
          </p:spPr>
          <p:txBody>
            <a:bodyPr/>
            <a:lstStyle/>
            <a:p>
              <a:endParaRPr lang="en-US"/>
            </a:p>
          </p:txBody>
        </p:sp>
        <p:pic>
          <p:nvPicPr>
            <p:cNvPr id="23570" name="Picture 224" descr="txp_fig"/>
            <p:cNvPicPr>
              <a:picLocks noChangeAspect="1" noChangeArrowheads="1"/>
            </p:cNvPicPr>
            <p:nvPr>
              <p:custDataLst>
                <p:tags r:id="rId6"/>
              </p:custDataLst>
            </p:nvPr>
          </p:nvPicPr>
          <p:blipFill>
            <a:blip r:embed="rId23" cstate="print"/>
            <a:srcRect/>
            <a:stretch>
              <a:fillRect/>
            </a:stretch>
          </p:blipFill>
          <p:spPr bwMode="auto">
            <a:xfrm>
              <a:off x="4147" y="3072"/>
              <a:ext cx="1278" cy="144"/>
            </a:xfrm>
            <a:prstGeom prst="rect">
              <a:avLst/>
            </a:prstGeom>
            <a:noFill/>
            <a:ln w="9525">
              <a:noFill/>
              <a:miter lim="800000"/>
              <a:headEnd/>
              <a:tailEnd/>
            </a:ln>
          </p:spPr>
        </p:pic>
      </p:grpSp>
      <p:pic>
        <p:nvPicPr>
          <p:cNvPr id="25612" name="Picture 103" descr="txp_fig"/>
          <p:cNvPicPr>
            <a:picLocks noChangeAspect="1"/>
          </p:cNvPicPr>
          <p:nvPr>
            <p:custDataLst>
              <p:tags r:id="rId3"/>
            </p:custDataLst>
          </p:nvPr>
        </p:nvPicPr>
        <p:blipFill>
          <a:blip r:embed="rId24" cstate="print"/>
          <a:srcRect/>
          <a:stretch>
            <a:fillRect/>
          </a:stretch>
        </p:blipFill>
        <p:spPr bwMode="auto">
          <a:xfrm>
            <a:off x="595313" y="2362200"/>
            <a:ext cx="1690687" cy="217488"/>
          </a:xfrm>
          <a:prstGeom prst="rect">
            <a:avLst/>
          </a:prstGeom>
          <a:noFill/>
          <a:ln w="9525">
            <a:noFill/>
            <a:miter lim="800000"/>
            <a:headEnd/>
            <a:tailEnd/>
          </a:ln>
        </p:spPr>
      </p:pic>
      <p:pic>
        <p:nvPicPr>
          <p:cNvPr id="25613" name="Picture 104" descr="txp_fig"/>
          <p:cNvPicPr>
            <a:picLocks noChangeAspect="1"/>
          </p:cNvPicPr>
          <p:nvPr>
            <p:custDataLst>
              <p:tags r:id="rId4"/>
            </p:custDataLst>
          </p:nvPr>
        </p:nvPicPr>
        <p:blipFill>
          <a:blip r:embed="rId25" cstate="print"/>
          <a:srcRect/>
          <a:stretch>
            <a:fillRect/>
          </a:stretch>
        </p:blipFill>
        <p:spPr bwMode="auto">
          <a:xfrm>
            <a:off x="6781800" y="2297113"/>
            <a:ext cx="1690688" cy="217487"/>
          </a:xfrm>
          <a:prstGeom prst="rect">
            <a:avLst/>
          </a:prstGeom>
          <a:noFill/>
          <a:ln w="9525">
            <a:noFill/>
            <a:miter lim="800000"/>
            <a:headEnd/>
            <a:tailEnd/>
          </a:ln>
        </p:spPr>
      </p:pic>
      <p:pic>
        <p:nvPicPr>
          <p:cNvPr id="98" name="Picture 1"/>
          <p:cNvPicPr>
            <a:picLocks noChangeAspect="1" noChangeArrowheads="1"/>
          </p:cNvPicPr>
          <p:nvPr/>
        </p:nvPicPr>
        <p:blipFill>
          <a:blip r:embed="rId2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98981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Example: Overfitting</a:t>
            </a:r>
          </a:p>
        </p:txBody>
      </p:sp>
      <p:sp>
        <p:nvSpPr>
          <p:cNvPr id="24579" name="Rectangle 3"/>
          <p:cNvSpPr>
            <a:spLocks noGrp="1" noChangeArrowheads="1"/>
          </p:cNvSpPr>
          <p:nvPr>
            <p:ph idx="1"/>
          </p:nvPr>
        </p:nvSpPr>
        <p:spPr>
          <a:xfrm>
            <a:off x="457200" y="1524000"/>
            <a:ext cx="8229600" cy="4525963"/>
          </a:xfrm>
        </p:spPr>
        <p:txBody>
          <a:bodyPr/>
          <a:lstStyle/>
          <a:p>
            <a:pPr eaLnBrk="1" hangingPunct="1"/>
            <a:r>
              <a:rPr lang="en-US" sz="2000" dirty="0"/>
              <a:t>Posteriors determined by </a:t>
            </a:r>
            <a:r>
              <a:rPr lang="en-US" sz="2000" i="1" dirty="0"/>
              <a:t>relative </a:t>
            </a:r>
            <a:r>
              <a:rPr lang="en-US" sz="2000" dirty="0"/>
              <a:t>probabilities (odds ratios):</a:t>
            </a:r>
          </a:p>
          <a:p>
            <a:pPr eaLnBrk="1" hangingPunct="1"/>
            <a:endParaRPr lang="en-US" sz="2000" dirty="0"/>
          </a:p>
        </p:txBody>
      </p:sp>
      <p:sp>
        <p:nvSpPr>
          <p:cNvPr id="26628" name="Text Box 4"/>
          <p:cNvSpPr txBox="1">
            <a:spLocks noChangeArrowheads="1"/>
          </p:cNvSpPr>
          <p:nvPr/>
        </p:nvSpPr>
        <p:spPr bwMode="auto">
          <a:xfrm>
            <a:off x="1600200" y="3316288"/>
            <a:ext cx="2514600" cy="2024062"/>
          </a:xfrm>
          <a:prstGeom prst="rect">
            <a:avLst/>
          </a:prstGeom>
          <a:noFill/>
          <a:ln w="9525">
            <a:solidFill>
              <a:schemeClr val="tx1"/>
            </a:solidFill>
            <a:miter lim="800000"/>
            <a:headEnd/>
            <a:tailEnd/>
          </a:ln>
        </p:spPr>
        <p:txBody>
          <a:bodyPr>
            <a:spAutoFit/>
          </a:bodyPr>
          <a:lstStyle/>
          <a:p>
            <a:r>
              <a:rPr lang="en-US">
                <a:latin typeface="Courier New" pitchFamily="49" charset="0"/>
              </a:rPr>
              <a:t>south-west : inf</a:t>
            </a:r>
          </a:p>
          <a:p>
            <a:r>
              <a:rPr lang="en-US">
                <a:latin typeface="Courier New" pitchFamily="49" charset="0"/>
              </a:rPr>
              <a:t>nation     : inf</a:t>
            </a:r>
          </a:p>
          <a:p>
            <a:r>
              <a:rPr lang="en-US">
                <a:latin typeface="Courier New" pitchFamily="49" charset="0"/>
              </a:rPr>
              <a:t>morally    : inf</a:t>
            </a:r>
          </a:p>
          <a:p>
            <a:r>
              <a:rPr lang="en-US">
                <a:latin typeface="Courier New" pitchFamily="49" charset="0"/>
              </a:rPr>
              <a:t>nicely     : inf</a:t>
            </a:r>
          </a:p>
          <a:p>
            <a:r>
              <a:rPr lang="en-US">
                <a:latin typeface="Courier New" pitchFamily="49" charset="0"/>
              </a:rPr>
              <a:t>extent     : inf</a:t>
            </a:r>
          </a:p>
          <a:p>
            <a:r>
              <a:rPr lang="en-US">
                <a:latin typeface="Courier New" pitchFamily="49" charset="0"/>
              </a:rPr>
              <a:t>seriously  : inf</a:t>
            </a:r>
          </a:p>
          <a:p>
            <a:r>
              <a:rPr lang="en-US">
                <a:latin typeface="Courier New" pitchFamily="49" charset="0"/>
              </a:rPr>
              <a:t>...</a:t>
            </a:r>
          </a:p>
        </p:txBody>
      </p:sp>
      <p:sp>
        <p:nvSpPr>
          <p:cNvPr id="26629" name="Text Box 5"/>
          <p:cNvSpPr txBox="1">
            <a:spLocks noChangeArrowheads="1"/>
          </p:cNvSpPr>
          <p:nvPr/>
        </p:nvSpPr>
        <p:spPr bwMode="auto">
          <a:xfrm>
            <a:off x="2743200" y="5721350"/>
            <a:ext cx="3886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What went wrong here?</a:t>
            </a:r>
          </a:p>
        </p:txBody>
      </p:sp>
      <p:sp>
        <p:nvSpPr>
          <p:cNvPr id="26630" name="Text Box 6"/>
          <p:cNvSpPr txBox="1">
            <a:spLocks noChangeArrowheads="1"/>
          </p:cNvSpPr>
          <p:nvPr/>
        </p:nvSpPr>
        <p:spPr bwMode="auto">
          <a:xfrm>
            <a:off x="4876800" y="3316288"/>
            <a:ext cx="2438400" cy="2024062"/>
          </a:xfrm>
          <a:prstGeom prst="rect">
            <a:avLst/>
          </a:prstGeom>
          <a:noFill/>
          <a:ln w="9525">
            <a:solidFill>
              <a:schemeClr val="tx1"/>
            </a:solidFill>
            <a:miter lim="800000"/>
            <a:headEnd/>
            <a:tailEnd/>
          </a:ln>
        </p:spPr>
        <p:txBody>
          <a:bodyPr>
            <a:spAutoFit/>
          </a:bodyPr>
          <a:lstStyle/>
          <a:p>
            <a:r>
              <a:rPr lang="en-US">
                <a:latin typeface="Courier New" pitchFamily="49" charset="0"/>
              </a:rPr>
              <a:t>screens    : inf</a:t>
            </a:r>
          </a:p>
          <a:p>
            <a:r>
              <a:rPr lang="en-US">
                <a:latin typeface="Courier New" pitchFamily="49" charset="0"/>
              </a:rPr>
              <a:t>minute     : inf</a:t>
            </a:r>
          </a:p>
          <a:p>
            <a:r>
              <a:rPr lang="en-US">
                <a:latin typeface="Courier New" pitchFamily="49" charset="0"/>
              </a:rPr>
              <a:t>guaranteed : inf</a:t>
            </a:r>
          </a:p>
          <a:p>
            <a:r>
              <a:rPr lang="en-US">
                <a:latin typeface="Courier New" pitchFamily="49" charset="0"/>
              </a:rPr>
              <a:t>$205.00    : inf</a:t>
            </a:r>
          </a:p>
          <a:p>
            <a:r>
              <a:rPr lang="en-US">
                <a:latin typeface="Courier New" pitchFamily="49" charset="0"/>
              </a:rPr>
              <a:t>delivery   : inf</a:t>
            </a:r>
          </a:p>
          <a:p>
            <a:r>
              <a:rPr lang="en-US">
                <a:latin typeface="Courier New" pitchFamily="49" charset="0"/>
              </a:rPr>
              <a:t>signature  : inf</a:t>
            </a:r>
          </a:p>
          <a:p>
            <a:r>
              <a:rPr lang="en-US">
                <a:latin typeface="Courier New" pitchFamily="49" charset="0"/>
              </a:rPr>
              <a:t>...</a:t>
            </a:r>
          </a:p>
        </p:txBody>
      </p:sp>
      <p:pic>
        <p:nvPicPr>
          <p:cNvPr id="24583" name="Picture 7" descr="txp_fig"/>
          <p:cNvPicPr>
            <a:picLocks noChangeAspect="1" noChangeArrowheads="1"/>
          </p:cNvPicPr>
          <p:nvPr>
            <p:custDataLst>
              <p:tags r:id="rId1"/>
            </p:custDataLst>
          </p:nvPr>
        </p:nvPicPr>
        <p:blipFill>
          <a:blip r:embed="rId4" cstate="print"/>
          <a:srcRect/>
          <a:stretch>
            <a:fillRect/>
          </a:stretch>
        </p:blipFill>
        <p:spPr bwMode="auto">
          <a:xfrm>
            <a:off x="2009775" y="2387600"/>
            <a:ext cx="1647825" cy="698500"/>
          </a:xfrm>
          <a:prstGeom prst="rect">
            <a:avLst/>
          </a:prstGeom>
          <a:noFill/>
          <a:ln w="9525">
            <a:noFill/>
            <a:miter lim="800000"/>
            <a:headEnd/>
            <a:tailEnd/>
          </a:ln>
        </p:spPr>
      </p:pic>
      <p:pic>
        <p:nvPicPr>
          <p:cNvPr id="24584" name="Picture 8" descr="txp_fig"/>
          <p:cNvPicPr>
            <a:picLocks noChangeAspect="1" noChangeArrowheads="1"/>
          </p:cNvPicPr>
          <p:nvPr>
            <p:custDataLst>
              <p:tags r:id="rId2"/>
            </p:custDataLst>
          </p:nvPr>
        </p:nvPicPr>
        <p:blipFill>
          <a:blip r:embed="rId5" cstate="print"/>
          <a:srcRect/>
          <a:stretch>
            <a:fillRect/>
          </a:stretch>
        </p:blipFill>
        <p:spPr bwMode="auto">
          <a:xfrm>
            <a:off x="5183188" y="2362200"/>
            <a:ext cx="1647825" cy="698500"/>
          </a:xfrm>
          <a:prstGeom prst="rect">
            <a:avLst/>
          </a:prstGeom>
          <a:noFill/>
          <a:ln w="9525">
            <a:noFill/>
            <a:miter lim="800000"/>
            <a:headEnd/>
            <a:tailEnd/>
          </a:ln>
        </p:spPr>
      </p:pic>
      <p:pic>
        <p:nvPicPr>
          <p:cNvPr id="9" name="Picture 1"/>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141899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6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nimBg="1"/>
      <p:bldP spid="26629" grpId="0"/>
      <p:bldP spid="266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a:latin typeface="Calibri"/>
                <a:cs typeface="Calibri"/>
              </a:rPr>
              <a:t>Review: </a:t>
            </a:r>
            <a:r>
              <a:rPr lang="en-US" dirty="0">
                <a:latin typeface="Calibri"/>
                <a:ea typeface="ＭＳ Ｐゴシック" pitchFamily="34" charset="-128"/>
                <a:cs typeface="Calibri"/>
              </a:rPr>
              <a:t>Bayes Nets Assumptions</a:t>
            </a:r>
          </a:p>
        </p:txBody>
      </p:sp>
      <p:sp>
        <p:nvSpPr>
          <p:cNvPr id="10243" name="Content Placeholder 2"/>
          <p:cNvSpPr>
            <a:spLocks noGrp="1"/>
          </p:cNvSpPr>
          <p:nvPr>
            <p:ph idx="1"/>
          </p:nvPr>
        </p:nvSpPr>
        <p:spPr>
          <a:xfrm>
            <a:off x="228600" y="1371600"/>
            <a:ext cx="7543800" cy="4525963"/>
          </a:xfrm>
        </p:spPr>
        <p:txBody>
          <a:bodyPr/>
          <a:lstStyle/>
          <a:p>
            <a:r>
              <a:rPr lang="en-US" sz="2400" dirty="0">
                <a:latin typeface="Calibri"/>
                <a:ea typeface="ＭＳ Ｐゴシック" pitchFamily="34" charset="-128"/>
                <a:cs typeface="Calibri"/>
                <a:sym typeface="Wingdings" pitchFamily="2" charset="2"/>
              </a:rPr>
              <a:t>Assumptions we are required to make to define the Bayes net when given the graph:</a:t>
            </a:r>
          </a:p>
          <a:p>
            <a:endParaRPr lang="en-US" sz="2400" dirty="0">
              <a:latin typeface="Calibri"/>
              <a:ea typeface="ＭＳ Ｐゴシック" pitchFamily="34" charset="-128"/>
              <a:cs typeface="Calibri"/>
              <a:sym typeface="Wingdings" pitchFamily="2" charset="2"/>
            </a:endParaRPr>
          </a:p>
          <a:p>
            <a:pPr lvl="2"/>
            <a:endParaRPr lang="en-US" sz="1600" dirty="0">
              <a:latin typeface="Calibri"/>
              <a:ea typeface="ＭＳ Ｐゴシック" pitchFamily="34" charset="-128"/>
              <a:cs typeface="Calibri"/>
              <a:sym typeface="Wingdings" pitchFamily="2" charset="2"/>
            </a:endParaRPr>
          </a:p>
          <a:p>
            <a:r>
              <a:rPr lang="en-US" sz="2400" dirty="0">
                <a:latin typeface="Calibri"/>
                <a:ea typeface="ＭＳ Ｐゴシック" pitchFamily="34" charset="-128"/>
                <a:cs typeface="Calibri"/>
                <a:sym typeface="Wingdings" pitchFamily="2" charset="2"/>
              </a:rPr>
              <a:t>Beyond the </a:t>
            </a:r>
            <a:r>
              <a:rPr lang="en-US" altLang="en-US" sz="2400" dirty="0">
                <a:latin typeface="Calibri"/>
                <a:ea typeface="ＭＳ Ｐゴシック" pitchFamily="34" charset="-128"/>
                <a:cs typeface="Calibri"/>
                <a:sym typeface="Wingdings" pitchFamily="2" charset="2"/>
              </a:rPr>
              <a:t>“</a:t>
            </a:r>
            <a:r>
              <a:rPr lang="en-US" altLang="ja-JP" sz="2400" dirty="0">
                <a:latin typeface="Calibri"/>
                <a:ea typeface="ＭＳ Ｐゴシック" pitchFamily="34" charset="-128"/>
                <a:cs typeface="Calibri"/>
                <a:sym typeface="Wingdings" pitchFamily="2" charset="2"/>
              </a:rPr>
              <a:t>chain rule </a:t>
            </a:r>
            <a:r>
              <a:rPr lang="en-US" altLang="ja-JP" sz="1800" dirty="0">
                <a:latin typeface="Calibri"/>
                <a:ea typeface="ＭＳ Ｐゴシック" pitchFamily="34" charset="-128"/>
                <a:cs typeface="Calibri"/>
                <a:sym typeface="Wingdings" pitchFamily="2" charset="2"/>
              </a:rPr>
              <a:t> </a:t>
            </a:r>
            <a:r>
              <a:rPr lang="en-US" altLang="ja-JP" sz="2400" dirty="0">
                <a:latin typeface="Calibri"/>
                <a:ea typeface="ＭＳ Ｐゴシック" pitchFamily="34" charset="-128"/>
                <a:cs typeface="Calibri"/>
                <a:sym typeface="Wingdings" pitchFamily="2" charset="2"/>
              </a:rPr>
              <a:t>Bayes net</a:t>
            </a:r>
            <a:r>
              <a:rPr lang="en-US" altLang="en-US" sz="2400" dirty="0">
                <a:latin typeface="Calibri"/>
                <a:ea typeface="ＭＳ Ｐゴシック" pitchFamily="34" charset="-128"/>
                <a:cs typeface="Calibri"/>
                <a:sym typeface="Wingdings" pitchFamily="2" charset="2"/>
              </a:rPr>
              <a:t>”</a:t>
            </a:r>
            <a:r>
              <a:rPr lang="en-US" altLang="ja-JP" sz="2400" dirty="0">
                <a:latin typeface="Calibri"/>
                <a:ea typeface="ＭＳ Ｐゴシック" pitchFamily="34" charset="-128"/>
                <a:cs typeface="Calibri"/>
                <a:sym typeface="Wingdings" pitchFamily="2" charset="2"/>
              </a:rPr>
              <a:t> conditional independence assumptions</a:t>
            </a:r>
          </a:p>
          <a:p>
            <a:endParaRPr lang="en-US" altLang="ja-JP" sz="1200" dirty="0">
              <a:latin typeface="Calibri"/>
              <a:ea typeface="ＭＳ Ｐゴシック" pitchFamily="34" charset="-128"/>
              <a:cs typeface="Calibri"/>
              <a:sym typeface="Wingdings" pitchFamily="2" charset="2"/>
            </a:endParaRPr>
          </a:p>
          <a:p>
            <a:pPr lvl="1"/>
            <a:r>
              <a:rPr lang="en-US" sz="2000" dirty="0">
                <a:latin typeface="Calibri"/>
                <a:ea typeface="ＭＳ Ｐゴシック" pitchFamily="34" charset="-128"/>
                <a:cs typeface="Calibri"/>
                <a:sym typeface="Wingdings" pitchFamily="2" charset="2"/>
              </a:rPr>
              <a:t>There are often additional conditional independences</a:t>
            </a:r>
          </a:p>
          <a:p>
            <a:pPr lvl="7"/>
            <a:endParaRPr lang="en-US" sz="1200" dirty="0">
              <a:latin typeface="Calibri"/>
              <a:ea typeface="ＭＳ Ｐゴシック" pitchFamily="34" charset="-128"/>
              <a:cs typeface="Calibri"/>
              <a:sym typeface="Wingdings" pitchFamily="2" charset="2"/>
            </a:endParaRPr>
          </a:p>
          <a:p>
            <a:pPr lvl="1"/>
            <a:r>
              <a:rPr lang="en-US" sz="2000" dirty="0">
                <a:latin typeface="Calibri"/>
                <a:ea typeface="ＭＳ Ｐゴシック" pitchFamily="34" charset="-128"/>
                <a:cs typeface="Calibri"/>
                <a:sym typeface="Wingdings" pitchFamily="2" charset="2"/>
              </a:rPr>
              <a:t>They can be read off the graph</a:t>
            </a:r>
          </a:p>
          <a:p>
            <a:pPr lvl="4"/>
            <a:endParaRPr lang="en-US" sz="1200" dirty="0">
              <a:latin typeface="Calibri"/>
              <a:ea typeface="ＭＳ Ｐゴシック" pitchFamily="34" charset="-128"/>
              <a:cs typeface="Calibri"/>
              <a:sym typeface="Wingdings" pitchFamily="2" charset="2"/>
            </a:endParaRPr>
          </a:p>
          <a:p>
            <a:r>
              <a:rPr lang="en-US" sz="2400" dirty="0">
                <a:latin typeface="Calibri"/>
                <a:ea typeface="ＭＳ Ｐゴシック" pitchFamily="34" charset="-128"/>
                <a:cs typeface="Calibri"/>
                <a:sym typeface="Wingdings" pitchFamily="2" charset="2"/>
              </a:rPr>
              <a:t>Important for modeling: understand assumptions made when choosing a Bayes net graph</a:t>
            </a:r>
            <a:endParaRPr lang="en-US" sz="2400" dirty="0">
              <a:latin typeface="Calibri"/>
              <a:ea typeface="ＭＳ Ｐゴシック" pitchFamily="34" charset="-128"/>
              <a:cs typeface="Calibri"/>
            </a:endParaRPr>
          </a:p>
        </p:txBody>
      </p:sp>
      <p:pic>
        <p:nvPicPr>
          <p:cNvPr id="1024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38400"/>
            <a:ext cx="4756150" cy="296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1752600"/>
            <a:ext cx="4859973" cy="4042573"/>
          </a:xfrm>
          <a:prstGeom prst="rect">
            <a:avLst/>
          </a:prstGeom>
        </p:spPr>
      </p:pic>
    </p:spTree>
    <p:extLst>
      <p:ext uri="{BB962C8B-B14F-4D97-AF65-F5344CB8AC3E}">
        <p14:creationId xmlns:p14="http://schemas.microsoft.com/office/powerpoint/2010/main" val="780224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Generalization and Overfitting</a:t>
            </a:r>
          </a:p>
        </p:txBody>
      </p:sp>
      <p:sp>
        <p:nvSpPr>
          <p:cNvPr id="25603" name="Rectangle 3"/>
          <p:cNvSpPr>
            <a:spLocks noGrp="1" noChangeArrowheads="1"/>
          </p:cNvSpPr>
          <p:nvPr>
            <p:ph idx="1"/>
          </p:nvPr>
        </p:nvSpPr>
        <p:spPr/>
        <p:txBody>
          <a:bodyPr/>
          <a:lstStyle/>
          <a:p>
            <a:pPr eaLnBrk="1" hangingPunct="1">
              <a:lnSpc>
                <a:spcPct val="90000"/>
              </a:lnSpc>
            </a:pPr>
            <a:r>
              <a:rPr lang="en-US" sz="2000" dirty="0"/>
              <a:t>Relative frequency parameters will </a:t>
            </a:r>
            <a:r>
              <a:rPr lang="en-US" sz="2000" dirty="0" err="1">
                <a:solidFill>
                  <a:srgbClr val="C00000"/>
                </a:solidFill>
              </a:rPr>
              <a:t>overfit</a:t>
            </a:r>
            <a:r>
              <a:rPr lang="en-US" sz="2000" dirty="0"/>
              <a:t> the training data!</a:t>
            </a:r>
          </a:p>
          <a:p>
            <a:pPr lvl="1" eaLnBrk="1" hangingPunct="1">
              <a:lnSpc>
                <a:spcPct val="90000"/>
              </a:lnSpc>
            </a:pPr>
            <a:r>
              <a:rPr lang="en-US" sz="1800" dirty="0"/>
              <a:t>Just because we never saw a 3 with pixel (15,15) on during training doesn’t mean we won’t see it at test time</a:t>
            </a:r>
          </a:p>
          <a:p>
            <a:pPr lvl="1" eaLnBrk="1" hangingPunct="1">
              <a:lnSpc>
                <a:spcPct val="90000"/>
              </a:lnSpc>
            </a:pPr>
            <a:r>
              <a:rPr lang="en-US" sz="1800" dirty="0"/>
              <a:t>Unlikely that every occurrence of “minute” is 100% spam</a:t>
            </a:r>
          </a:p>
          <a:p>
            <a:pPr lvl="1" eaLnBrk="1" hangingPunct="1">
              <a:lnSpc>
                <a:spcPct val="90000"/>
              </a:lnSpc>
            </a:pPr>
            <a:r>
              <a:rPr lang="en-US" sz="1800" dirty="0"/>
              <a:t>Unlikely that every occurrence of “seriously” is 100% ham</a:t>
            </a:r>
          </a:p>
          <a:p>
            <a:pPr lvl="1" eaLnBrk="1" hangingPunct="1">
              <a:lnSpc>
                <a:spcPct val="90000"/>
              </a:lnSpc>
            </a:pPr>
            <a:r>
              <a:rPr lang="en-US" sz="1800" dirty="0"/>
              <a:t>What about all the words that don’t occur in the training set at all?</a:t>
            </a:r>
          </a:p>
          <a:p>
            <a:pPr lvl="1" eaLnBrk="1" hangingPunct="1">
              <a:lnSpc>
                <a:spcPct val="90000"/>
              </a:lnSpc>
            </a:pPr>
            <a:r>
              <a:rPr lang="en-US" sz="1800" dirty="0"/>
              <a:t>In general, we can’t go around giving unseen events zero probability</a:t>
            </a:r>
          </a:p>
          <a:p>
            <a:pPr eaLnBrk="1" hangingPunct="1">
              <a:lnSpc>
                <a:spcPct val="90000"/>
              </a:lnSpc>
            </a:pPr>
            <a:endParaRPr lang="en-US" sz="2000" dirty="0"/>
          </a:p>
          <a:p>
            <a:pPr eaLnBrk="1" hangingPunct="1">
              <a:lnSpc>
                <a:spcPct val="90000"/>
              </a:lnSpc>
            </a:pPr>
            <a:r>
              <a:rPr lang="en-US" sz="2000" dirty="0"/>
              <a:t>As an extreme case, imagine using the entire email as the only feature</a:t>
            </a:r>
          </a:p>
          <a:p>
            <a:pPr lvl="1" eaLnBrk="1" hangingPunct="1">
              <a:lnSpc>
                <a:spcPct val="90000"/>
              </a:lnSpc>
            </a:pPr>
            <a:r>
              <a:rPr lang="en-US" sz="1800" dirty="0"/>
              <a:t>Would get the training data perfect (if deterministic labeling)</a:t>
            </a:r>
          </a:p>
          <a:p>
            <a:pPr lvl="1" eaLnBrk="1" hangingPunct="1">
              <a:lnSpc>
                <a:spcPct val="90000"/>
              </a:lnSpc>
            </a:pPr>
            <a:r>
              <a:rPr lang="en-US" sz="1800" dirty="0"/>
              <a:t>Wouldn’t </a:t>
            </a:r>
            <a:r>
              <a:rPr lang="en-US" sz="1800" i="1" dirty="0"/>
              <a:t>generalize</a:t>
            </a:r>
            <a:r>
              <a:rPr lang="en-US" sz="1800" dirty="0"/>
              <a:t> at all</a:t>
            </a:r>
          </a:p>
          <a:p>
            <a:pPr lvl="1" eaLnBrk="1" hangingPunct="1">
              <a:lnSpc>
                <a:spcPct val="90000"/>
              </a:lnSpc>
            </a:pPr>
            <a:r>
              <a:rPr lang="en-US" sz="1800" dirty="0"/>
              <a:t>Just making the bag-of-words assumption gives us some generalization, but isn’t enough</a:t>
            </a:r>
          </a:p>
          <a:p>
            <a:pPr lvl="1" eaLnBrk="1" hangingPunct="1">
              <a:lnSpc>
                <a:spcPct val="90000"/>
              </a:lnSpc>
            </a:pPr>
            <a:endParaRPr lang="en-US" sz="1800" dirty="0"/>
          </a:p>
          <a:p>
            <a:pPr eaLnBrk="1" hangingPunct="1">
              <a:lnSpc>
                <a:spcPct val="90000"/>
              </a:lnSpc>
            </a:pPr>
            <a:r>
              <a:rPr lang="en-US" sz="2000" dirty="0"/>
              <a:t>To generalize better: we need to </a:t>
            </a:r>
            <a:r>
              <a:rPr lang="en-US" sz="2000" dirty="0">
                <a:solidFill>
                  <a:srgbClr val="CC0000"/>
                </a:solidFill>
              </a:rPr>
              <a:t>smooth </a:t>
            </a:r>
            <a:r>
              <a:rPr lang="en-US" sz="2000" dirty="0"/>
              <a:t>or </a:t>
            </a:r>
            <a:r>
              <a:rPr lang="en-US" sz="2000" dirty="0">
                <a:solidFill>
                  <a:srgbClr val="CC0000"/>
                </a:solidFill>
              </a:rPr>
              <a:t>regularize </a:t>
            </a:r>
            <a:r>
              <a:rPr lang="en-US" sz="2000" dirty="0"/>
              <a:t>the estimates</a:t>
            </a:r>
          </a:p>
        </p:txBody>
      </p:sp>
    </p:spTree>
    <p:extLst>
      <p:ext uri="{BB962C8B-B14F-4D97-AF65-F5344CB8AC3E}">
        <p14:creationId xmlns:p14="http://schemas.microsoft.com/office/powerpoint/2010/main" val="12816539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Estimation</a:t>
            </a:r>
          </a:p>
        </p:txBody>
      </p:sp>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20993" y="1447800"/>
            <a:ext cx="8294526" cy="4610100"/>
          </a:xfrm>
          <a:prstGeom prst="rect">
            <a:avLst/>
          </a:prstGeom>
          <a:noFill/>
        </p:spPr>
      </p:pic>
    </p:spTree>
    <p:extLst>
      <p:ext uri="{BB962C8B-B14F-4D97-AF65-F5344CB8AC3E}">
        <p14:creationId xmlns:p14="http://schemas.microsoft.com/office/powerpoint/2010/main" val="14967397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Parameter Estimation</a:t>
            </a:r>
          </a:p>
        </p:txBody>
      </p:sp>
      <p:sp>
        <p:nvSpPr>
          <p:cNvPr id="1281027" name="Rectangle 3"/>
          <p:cNvSpPr>
            <a:spLocks noGrp="1" noChangeArrowheads="1"/>
          </p:cNvSpPr>
          <p:nvPr>
            <p:ph idx="1"/>
          </p:nvPr>
        </p:nvSpPr>
        <p:spPr>
          <a:xfrm>
            <a:off x="533400" y="1524000"/>
            <a:ext cx="8458200" cy="5029200"/>
          </a:xfrm>
        </p:spPr>
        <p:txBody>
          <a:bodyPr/>
          <a:lstStyle/>
          <a:p>
            <a:pPr eaLnBrk="1" hangingPunct="1">
              <a:lnSpc>
                <a:spcPct val="80000"/>
              </a:lnSpc>
            </a:pPr>
            <a:r>
              <a:rPr lang="en-US" sz="2400" dirty="0"/>
              <a:t>Estimating the distribution of a random variable</a:t>
            </a:r>
          </a:p>
          <a:p>
            <a:pPr lvl="1" eaLnBrk="1" hangingPunct="1">
              <a:lnSpc>
                <a:spcPct val="80000"/>
              </a:lnSpc>
            </a:pPr>
            <a:endParaRPr lang="en-US" sz="900" i="1" dirty="0"/>
          </a:p>
          <a:p>
            <a:pPr eaLnBrk="1" hangingPunct="1">
              <a:lnSpc>
                <a:spcPct val="80000"/>
              </a:lnSpc>
            </a:pPr>
            <a:r>
              <a:rPr lang="en-US" sz="2400" i="1" dirty="0"/>
              <a:t>Elicitation:</a:t>
            </a:r>
            <a:r>
              <a:rPr lang="en-US" sz="2400" dirty="0"/>
              <a:t> ask a human (why is this hard?)</a:t>
            </a:r>
          </a:p>
          <a:p>
            <a:pPr lvl="4" eaLnBrk="1" hangingPunct="1">
              <a:lnSpc>
                <a:spcPct val="80000"/>
              </a:lnSpc>
            </a:pPr>
            <a:endParaRPr lang="en-US" sz="1200" i="1" dirty="0"/>
          </a:p>
          <a:p>
            <a:pPr eaLnBrk="1" hangingPunct="1">
              <a:lnSpc>
                <a:spcPct val="80000"/>
              </a:lnSpc>
            </a:pPr>
            <a:r>
              <a:rPr lang="en-US" sz="2400" i="1" dirty="0"/>
              <a:t>Empirically: </a:t>
            </a:r>
            <a:r>
              <a:rPr lang="en-US" sz="2400" dirty="0"/>
              <a:t>use training data (learning!)</a:t>
            </a:r>
          </a:p>
          <a:p>
            <a:pPr lvl="1" eaLnBrk="1" hangingPunct="1">
              <a:lnSpc>
                <a:spcPct val="80000"/>
              </a:lnSpc>
            </a:pPr>
            <a:r>
              <a:rPr lang="en-US" sz="2000" dirty="0"/>
              <a:t>E.g.: for each outcome x, look at the </a:t>
            </a:r>
            <a:r>
              <a:rPr lang="en-US" sz="2000" i="1" dirty="0">
                <a:solidFill>
                  <a:srgbClr val="CC0000"/>
                </a:solidFill>
              </a:rPr>
              <a:t>empirical rate</a:t>
            </a:r>
            <a:r>
              <a:rPr lang="en-US" sz="2000" dirty="0"/>
              <a:t> of that value:</a:t>
            </a:r>
          </a:p>
          <a:p>
            <a:pPr lvl="1" eaLnBrk="1" hangingPunct="1">
              <a:lnSpc>
                <a:spcPct val="80000"/>
              </a:lnSpc>
            </a:pPr>
            <a:endParaRPr lang="en-US" sz="2000" dirty="0"/>
          </a:p>
          <a:p>
            <a:pPr lvl="1" eaLnBrk="1" hangingPunct="1">
              <a:lnSpc>
                <a:spcPct val="80000"/>
              </a:lnSpc>
            </a:pPr>
            <a:endParaRPr lang="en-US" sz="2000" dirty="0"/>
          </a:p>
          <a:p>
            <a:pPr eaLnBrk="1" hangingPunct="1">
              <a:lnSpc>
                <a:spcPct val="80000"/>
              </a:lnSpc>
            </a:pPr>
            <a:endParaRPr lang="en-US" sz="2000" dirty="0">
              <a:solidFill>
                <a:schemeClr val="tx1"/>
              </a:solidFill>
            </a:endParaRPr>
          </a:p>
          <a:p>
            <a:pPr eaLnBrk="1" hangingPunct="1">
              <a:lnSpc>
                <a:spcPct val="80000"/>
              </a:lnSpc>
            </a:pPr>
            <a:endParaRPr lang="en-US" sz="2000" dirty="0">
              <a:solidFill>
                <a:schemeClr val="tx1"/>
              </a:solidFill>
            </a:endParaRPr>
          </a:p>
          <a:p>
            <a:pPr lvl="1" eaLnBrk="1" hangingPunct="1">
              <a:lnSpc>
                <a:spcPct val="80000"/>
              </a:lnSpc>
            </a:pPr>
            <a:r>
              <a:rPr lang="en-US" sz="2000" dirty="0"/>
              <a:t>This is the estimate that maximizes the </a:t>
            </a:r>
            <a:r>
              <a:rPr lang="en-US" sz="2000" i="1" dirty="0">
                <a:solidFill>
                  <a:srgbClr val="CC0000"/>
                </a:solidFill>
              </a:rPr>
              <a:t>likelihood of the data</a:t>
            </a:r>
            <a:endParaRPr lang="en-US" sz="2000" dirty="0"/>
          </a:p>
          <a:p>
            <a:pPr lvl="1" eaLnBrk="1" hangingPunct="1">
              <a:lnSpc>
                <a:spcPct val="80000"/>
              </a:lnSpc>
            </a:pPr>
            <a:endParaRPr lang="en-US" sz="1900" dirty="0"/>
          </a:p>
          <a:p>
            <a:pPr eaLnBrk="1" hangingPunct="1">
              <a:lnSpc>
                <a:spcPct val="80000"/>
              </a:lnSpc>
            </a:pPr>
            <a:endParaRPr lang="en-US" sz="2400" i="1" dirty="0"/>
          </a:p>
          <a:p>
            <a:pPr eaLnBrk="1" hangingPunct="1">
              <a:lnSpc>
                <a:spcPct val="80000"/>
              </a:lnSpc>
            </a:pPr>
            <a:endParaRPr lang="en-US" sz="2400" i="1" dirty="0"/>
          </a:p>
        </p:txBody>
      </p:sp>
      <p:pic>
        <p:nvPicPr>
          <p:cNvPr id="12" name="Picture 11" descr="txp_fig"/>
          <p:cNvPicPr>
            <a:picLocks noChangeAspect="1"/>
          </p:cNvPicPr>
          <p:nvPr>
            <p:custDataLst>
              <p:tags r:id="rId1"/>
            </p:custDataLst>
          </p:nvPr>
        </p:nvPicPr>
        <p:blipFill>
          <a:blip r:embed="rId6" cstate="print"/>
          <a:srcRect/>
          <a:stretch>
            <a:fillRect/>
          </a:stretch>
        </p:blipFill>
        <p:spPr bwMode="auto">
          <a:xfrm>
            <a:off x="1736726" y="3506789"/>
            <a:ext cx="3105151" cy="608012"/>
          </a:xfrm>
          <a:prstGeom prst="rect">
            <a:avLst/>
          </a:prstGeom>
          <a:noFill/>
          <a:ln w="9525">
            <a:noFill/>
            <a:miter lim="800000"/>
            <a:headEnd/>
            <a:tailEnd/>
          </a:ln>
        </p:spPr>
      </p:pic>
      <p:pic>
        <p:nvPicPr>
          <p:cNvPr id="1281029" name="Picture 5" descr="txp_fig"/>
          <p:cNvPicPr>
            <a:picLocks noChangeAspect="1" noChangeArrowheads="1"/>
          </p:cNvPicPr>
          <p:nvPr>
            <p:custDataLst>
              <p:tags r:id="rId2"/>
            </p:custDataLst>
          </p:nvPr>
        </p:nvPicPr>
        <p:blipFill>
          <a:blip r:embed="rId7" cstate="print"/>
          <a:srcRect/>
          <a:stretch>
            <a:fillRect/>
          </a:stretch>
        </p:blipFill>
        <p:spPr bwMode="auto">
          <a:xfrm>
            <a:off x="1722437" y="5105401"/>
            <a:ext cx="2316163" cy="530225"/>
          </a:xfrm>
          <a:prstGeom prst="rect">
            <a:avLst/>
          </a:prstGeom>
          <a:noFill/>
          <a:ln w="9525">
            <a:noFill/>
            <a:miter lim="800000"/>
            <a:headEnd/>
            <a:tailEnd/>
          </a:ln>
        </p:spPr>
      </p:pic>
      <p:sp>
        <p:nvSpPr>
          <p:cNvPr id="1281030" name="Oval 6"/>
          <p:cNvSpPr>
            <a:spLocks noChangeArrowheads="1"/>
          </p:cNvSpPr>
          <p:nvPr/>
        </p:nvSpPr>
        <p:spPr bwMode="auto">
          <a:xfrm>
            <a:off x="67818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dirty="0">
                <a:latin typeface="Calibri"/>
                <a:cs typeface="Calibri"/>
              </a:rPr>
              <a:t>r</a:t>
            </a:r>
          </a:p>
        </p:txBody>
      </p:sp>
      <p:sp>
        <p:nvSpPr>
          <p:cNvPr id="1281031" name="Oval 7"/>
          <p:cNvSpPr>
            <a:spLocks noChangeArrowheads="1"/>
          </p:cNvSpPr>
          <p:nvPr/>
        </p:nvSpPr>
        <p:spPr bwMode="auto">
          <a:xfrm>
            <a:off x="73152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a:latin typeface="Calibri"/>
                <a:cs typeface="Calibri"/>
              </a:rPr>
              <a:t>r</a:t>
            </a:r>
          </a:p>
        </p:txBody>
      </p:sp>
      <p:sp>
        <p:nvSpPr>
          <p:cNvPr id="1281032" name="Oval 8"/>
          <p:cNvSpPr>
            <a:spLocks noChangeArrowheads="1"/>
          </p:cNvSpPr>
          <p:nvPr/>
        </p:nvSpPr>
        <p:spPr bwMode="auto">
          <a:xfrm>
            <a:off x="7848600" y="3429000"/>
            <a:ext cx="381000" cy="3810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dirty="0">
                <a:latin typeface="Calibri"/>
                <a:cs typeface="Calibri"/>
              </a:rPr>
              <a:t>b</a:t>
            </a:r>
          </a:p>
        </p:txBody>
      </p:sp>
      <p:pic>
        <p:nvPicPr>
          <p:cNvPr id="26" name="Picture 25" descr="txp_fig"/>
          <p:cNvPicPr>
            <a:picLocks noChangeAspect="1"/>
          </p:cNvPicPr>
          <p:nvPr>
            <p:custDataLst>
              <p:tags r:id="rId3"/>
            </p:custDataLst>
          </p:nvPr>
        </p:nvPicPr>
        <p:blipFill>
          <a:blip r:embed="rId8" cstate="print"/>
          <a:srcRect/>
          <a:stretch>
            <a:fillRect/>
          </a:stretch>
        </p:blipFill>
        <p:spPr bwMode="auto">
          <a:xfrm>
            <a:off x="6699250" y="4022726"/>
            <a:ext cx="1758951" cy="271463"/>
          </a:xfrm>
          <a:prstGeom prst="rect">
            <a:avLst/>
          </a:prstGeom>
          <a:noFill/>
          <a:ln w="9525">
            <a:noFill/>
            <a:miter lim="800000"/>
            <a:headEnd/>
            <a:tailEnd/>
          </a:ln>
        </p:spPr>
      </p:pic>
      <p:sp>
        <p:nvSpPr>
          <p:cNvPr id="10" name="Flowchart: Magnetic Disk 9"/>
          <p:cNvSpPr/>
          <p:nvPr/>
        </p:nvSpPr>
        <p:spPr>
          <a:xfrm>
            <a:off x="8991600" y="1676400"/>
            <a:ext cx="1143000" cy="838200"/>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a:p>
        </p:txBody>
      </p:sp>
      <p:sp>
        <p:nvSpPr>
          <p:cNvPr id="27659" name="Oval 6"/>
          <p:cNvSpPr>
            <a:spLocks noChangeArrowheads="1"/>
          </p:cNvSpPr>
          <p:nvPr/>
        </p:nvSpPr>
        <p:spPr bwMode="auto">
          <a:xfrm>
            <a:off x="90678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0" name="Oval 7"/>
          <p:cNvSpPr>
            <a:spLocks noChangeArrowheads="1"/>
          </p:cNvSpPr>
          <p:nvPr/>
        </p:nvSpPr>
        <p:spPr bwMode="auto">
          <a:xfrm>
            <a:off x="9601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1" name="Oval 8"/>
          <p:cNvSpPr>
            <a:spLocks noChangeArrowheads="1"/>
          </p:cNvSpPr>
          <p:nvPr/>
        </p:nvSpPr>
        <p:spPr bwMode="auto">
          <a:xfrm>
            <a:off x="99060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2" name="Oval 6"/>
          <p:cNvSpPr>
            <a:spLocks noChangeArrowheads="1"/>
          </p:cNvSpPr>
          <p:nvPr/>
        </p:nvSpPr>
        <p:spPr bwMode="auto">
          <a:xfrm>
            <a:off x="9601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3" name="Oval 7"/>
          <p:cNvSpPr>
            <a:spLocks noChangeArrowheads="1"/>
          </p:cNvSpPr>
          <p:nvPr/>
        </p:nvSpPr>
        <p:spPr bwMode="auto">
          <a:xfrm>
            <a:off x="9906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4" name="Oval 8"/>
          <p:cNvSpPr>
            <a:spLocks noChangeArrowheads="1"/>
          </p:cNvSpPr>
          <p:nvPr/>
        </p:nvSpPr>
        <p:spPr bwMode="auto">
          <a:xfrm>
            <a:off x="9144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5" name="Oval 6"/>
          <p:cNvSpPr>
            <a:spLocks noChangeArrowheads="1"/>
          </p:cNvSpPr>
          <p:nvPr/>
        </p:nvSpPr>
        <p:spPr bwMode="auto">
          <a:xfrm>
            <a:off x="9829800" y="20574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6" name="Oval 7"/>
          <p:cNvSpPr>
            <a:spLocks noChangeArrowheads="1"/>
          </p:cNvSpPr>
          <p:nvPr/>
        </p:nvSpPr>
        <p:spPr bwMode="auto">
          <a:xfrm>
            <a:off x="8991600" y="21336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7" name="Oval 8"/>
          <p:cNvSpPr>
            <a:spLocks noChangeArrowheads="1"/>
          </p:cNvSpPr>
          <p:nvPr/>
        </p:nvSpPr>
        <p:spPr bwMode="auto">
          <a:xfrm>
            <a:off x="9372600" y="20574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8" name="Oval 6"/>
          <p:cNvSpPr>
            <a:spLocks noChangeArrowheads="1"/>
          </p:cNvSpPr>
          <p:nvPr/>
        </p:nvSpPr>
        <p:spPr bwMode="auto">
          <a:xfrm>
            <a:off x="9220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9" name="Oval 7"/>
          <p:cNvSpPr>
            <a:spLocks noChangeArrowheads="1"/>
          </p:cNvSpPr>
          <p:nvPr/>
        </p:nvSpPr>
        <p:spPr bwMode="auto">
          <a:xfrm>
            <a:off x="97536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0" name="Oval 8"/>
          <p:cNvSpPr>
            <a:spLocks noChangeArrowheads="1"/>
          </p:cNvSpPr>
          <p:nvPr/>
        </p:nvSpPr>
        <p:spPr bwMode="auto">
          <a:xfrm>
            <a:off x="94488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1" name="Oval 6"/>
          <p:cNvSpPr>
            <a:spLocks noChangeArrowheads="1"/>
          </p:cNvSpPr>
          <p:nvPr/>
        </p:nvSpPr>
        <p:spPr bwMode="auto">
          <a:xfrm>
            <a:off x="96774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72" name="Oval 7"/>
          <p:cNvSpPr>
            <a:spLocks noChangeArrowheads="1"/>
          </p:cNvSpPr>
          <p:nvPr/>
        </p:nvSpPr>
        <p:spPr bwMode="auto">
          <a:xfrm>
            <a:off x="92964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3" name="Oval 8"/>
          <p:cNvSpPr>
            <a:spLocks noChangeArrowheads="1"/>
          </p:cNvSpPr>
          <p:nvPr/>
        </p:nvSpPr>
        <p:spPr bwMode="auto">
          <a:xfrm>
            <a:off x="9220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pic>
        <p:nvPicPr>
          <p:cNvPr id="27" name="Picture 1"/>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8505574" y="1295400"/>
            <a:ext cx="3838788" cy="2133600"/>
          </a:xfrm>
          <a:prstGeom prst="rect">
            <a:avLst/>
          </a:prstGeom>
          <a:noFill/>
        </p:spPr>
      </p:pic>
    </p:spTree>
    <p:extLst>
      <p:ext uri="{BB962C8B-B14F-4D97-AF65-F5344CB8AC3E}">
        <p14:creationId xmlns:p14="http://schemas.microsoft.com/office/powerpoint/2010/main" val="8152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10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102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102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10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810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810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8102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8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1030" grpId="0" animBg="1"/>
      <p:bldP spid="1281031" grpId="0" animBg="1"/>
      <p:bldP spid="128103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t>Maximum Likelihood</a:t>
            </a:r>
          </a:p>
        </p:txBody>
      </p:sp>
      <p:sp>
        <p:nvSpPr>
          <p:cNvPr id="1290243" name="Rectangle 3"/>
          <p:cNvSpPr>
            <a:spLocks noGrp="1" noChangeArrowheads="1"/>
          </p:cNvSpPr>
          <p:nvPr>
            <p:ph idx="1"/>
          </p:nvPr>
        </p:nvSpPr>
        <p:spPr/>
        <p:txBody>
          <a:bodyPr/>
          <a:lstStyle/>
          <a:p>
            <a:pPr eaLnBrk="1" hangingPunct="1">
              <a:lnSpc>
                <a:spcPct val="90000"/>
              </a:lnSpc>
            </a:pPr>
            <a:r>
              <a:rPr lang="en-US" sz="2400" dirty="0"/>
              <a:t>Relative frequencies are the maximum likelihood estimates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a:lnSpc>
                <a:spcPct val="90000"/>
              </a:lnSpc>
            </a:pPr>
            <a:endParaRPr lang="en-US" sz="2000" dirty="0"/>
          </a:p>
          <a:p>
            <a:pPr lvl="1">
              <a:lnSpc>
                <a:spcPct val="90000"/>
              </a:lnSpc>
            </a:pPr>
            <a:endParaRPr lang="en-US" sz="2000" dirty="0"/>
          </a:p>
        </p:txBody>
      </p:sp>
      <p:pic>
        <p:nvPicPr>
          <p:cNvPr id="15" name="Picture 14" descr="txp_fig"/>
          <p:cNvPicPr>
            <a:picLocks noChangeAspect="1"/>
          </p:cNvPicPr>
          <p:nvPr>
            <p:custDataLst>
              <p:tags r:id="rId1"/>
            </p:custDataLst>
          </p:nvPr>
        </p:nvPicPr>
        <p:blipFill>
          <a:blip r:embed="rId6" cstate="print"/>
          <a:srcRect/>
          <a:stretch>
            <a:fillRect/>
          </a:stretch>
        </p:blipFill>
        <p:spPr bwMode="auto">
          <a:xfrm>
            <a:off x="5597526" y="2209800"/>
            <a:ext cx="3105151" cy="608013"/>
          </a:xfrm>
          <a:prstGeom prst="rect">
            <a:avLst/>
          </a:prstGeom>
          <a:noFill/>
          <a:ln w="9525">
            <a:noFill/>
            <a:miter lim="800000"/>
            <a:headEnd/>
            <a:tailEnd/>
          </a:ln>
        </p:spPr>
      </p:pic>
      <p:pic>
        <p:nvPicPr>
          <p:cNvPr id="28677" name="Picture 5" descr="txp_fig"/>
          <p:cNvPicPr>
            <a:picLocks noChangeAspect="1" noChangeArrowheads="1"/>
          </p:cNvPicPr>
          <p:nvPr>
            <p:custDataLst>
              <p:tags r:id="rId2"/>
            </p:custDataLst>
          </p:nvPr>
        </p:nvPicPr>
        <p:blipFill>
          <a:blip r:embed="rId7" cstate="print"/>
          <a:srcRect/>
          <a:stretch>
            <a:fillRect/>
          </a:stretch>
        </p:blipFill>
        <p:spPr bwMode="auto">
          <a:xfrm>
            <a:off x="1219202" y="2133601"/>
            <a:ext cx="2847975" cy="427039"/>
          </a:xfrm>
          <a:prstGeom prst="rect">
            <a:avLst/>
          </a:prstGeom>
          <a:noFill/>
          <a:ln w="9525">
            <a:noFill/>
            <a:miter lim="800000"/>
            <a:headEnd/>
            <a:tailEnd/>
          </a:ln>
        </p:spPr>
      </p:pic>
      <p:pic>
        <p:nvPicPr>
          <p:cNvPr id="1290246" name="Picture 6" descr="txp_fig"/>
          <p:cNvPicPr>
            <a:picLocks noChangeAspect="1" noChangeArrowheads="1"/>
          </p:cNvPicPr>
          <p:nvPr>
            <p:custDataLst>
              <p:tags r:id="rId3"/>
            </p:custDataLst>
          </p:nvPr>
        </p:nvPicPr>
        <p:blipFill>
          <a:blip r:embed="rId8" cstate="print"/>
          <a:srcRect/>
          <a:stretch>
            <a:fillRect/>
          </a:stretch>
        </p:blipFill>
        <p:spPr bwMode="auto">
          <a:xfrm>
            <a:off x="1831977" y="2746377"/>
            <a:ext cx="2511425" cy="530225"/>
          </a:xfrm>
          <a:prstGeom prst="rect">
            <a:avLst/>
          </a:prstGeom>
          <a:noFill/>
          <a:ln w="9525">
            <a:noFill/>
            <a:miter lim="800000"/>
            <a:headEnd/>
            <a:tailEnd/>
          </a:ln>
        </p:spPr>
      </p:pic>
      <p:sp>
        <p:nvSpPr>
          <p:cNvPr id="1290248" name="AutoShape 8"/>
          <p:cNvSpPr>
            <a:spLocks noChangeArrowheads="1"/>
          </p:cNvSpPr>
          <p:nvPr/>
        </p:nvSpPr>
        <p:spPr bwMode="auto">
          <a:xfrm>
            <a:off x="4876800" y="2362200"/>
            <a:ext cx="381000" cy="304800"/>
          </a:xfrm>
          <a:prstGeom prst="rightArrow">
            <a:avLst>
              <a:gd name="adj1" fmla="val 50000"/>
              <a:gd name="adj2" fmla="val 42188"/>
            </a:avLst>
          </a:prstGeom>
          <a:solidFill>
            <a:schemeClr val="accent1"/>
          </a:solidFill>
          <a:ln w="9525">
            <a:solidFill>
              <a:schemeClr val="tx1"/>
            </a:solidFill>
            <a:miter lim="800000"/>
            <a:headEnd/>
            <a:tailEnd/>
          </a:ln>
        </p:spPr>
        <p:txBody>
          <a:bodyPr wrap="none" lIns="91438" tIns="45719" rIns="91438" bIns="45719" anchor="ctr"/>
          <a:lstStyle/>
          <a:p>
            <a:endParaRPr lang="en-US"/>
          </a:p>
        </p:txBody>
      </p:sp>
    </p:spTree>
    <p:extLst>
      <p:ext uri="{BB962C8B-B14F-4D97-AF65-F5344CB8AC3E}">
        <p14:creationId xmlns:p14="http://schemas.microsoft.com/office/powerpoint/2010/main" val="71708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4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Unseen Events</a:t>
            </a:r>
          </a:p>
        </p:txBody>
      </p:sp>
      <p:pic>
        <p:nvPicPr>
          <p:cNvPr id="9830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5400" y="2287797"/>
            <a:ext cx="3524960" cy="2739606"/>
          </a:xfrm>
          <a:prstGeom prst="rect">
            <a:avLst/>
          </a:prstGeom>
          <a:noFill/>
        </p:spPr>
      </p:pic>
      <p:pic>
        <p:nvPicPr>
          <p:cNvPr id="9830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8344" y="2244725"/>
            <a:ext cx="4760049" cy="3013075"/>
          </a:xfrm>
          <a:prstGeom prst="rect">
            <a:avLst/>
          </a:prstGeom>
          <a:noFill/>
        </p:spPr>
      </p:pic>
    </p:spTree>
    <p:extLst>
      <p:ext uri="{BB962C8B-B14F-4D97-AF65-F5344CB8AC3E}">
        <p14:creationId xmlns:p14="http://schemas.microsoft.com/office/powerpoint/2010/main" val="125831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latin typeface="Calibri"/>
                <a:cs typeface="Calibri"/>
              </a:rPr>
              <a:t>Laplace Smoothing</a:t>
            </a:r>
          </a:p>
        </p:txBody>
      </p:sp>
      <p:sp>
        <p:nvSpPr>
          <p:cNvPr id="29699" name="Rectangle 3"/>
          <p:cNvSpPr>
            <a:spLocks noGrp="1" noChangeArrowheads="1"/>
          </p:cNvSpPr>
          <p:nvPr>
            <p:ph idx="1"/>
          </p:nvPr>
        </p:nvSpPr>
        <p:spPr>
          <a:xfrm>
            <a:off x="457200" y="1600200"/>
            <a:ext cx="4724400" cy="4876800"/>
          </a:xfrm>
        </p:spPr>
        <p:txBody>
          <a:bodyPr/>
          <a:lstStyle/>
          <a:p>
            <a:pPr eaLnBrk="1" hangingPunct="1"/>
            <a:r>
              <a:rPr lang="en-US" sz="2400" dirty="0">
                <a:latin typeface="Calibri"/>
                <a:cs typeface="Calibri"/>
              </a:rPr>
              <a:t>Laplace’s estimate:</a:t>
            </a:r>
          </a:p>
          <a:p>
            <a:pPr lvl="1" eaLnBrk="1" hangingPunct="1"/>
            <a:r>
              <a:rPr lang="en-US" sz="2000" dirty="0">
                <a:latin typeface="Calibri"/>
                <a:cs typeface="Calibri"/>
              </a:rPr>
              <a:t>Pretend you saw every outcome once more than you actually did</a:t>
            </a: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r>
              <a:rPr lang="en-US" sz="2000" dirty="0">
                <a:latin typeface="Calibri"/>
                <a:cs typeface="Calibri"/>
              </a:rPr>
              <a:t>Can derive this estimate with </a:t>
            </a:r>
            <a:r>
              <a:rPr lang="en-US" sz="2000" i="1" dirty="0" err="1">
                <a:latin typeface="Calibri"/>
                <a:cs typeface="Calibri"/>
              </a:rPr>
              <a:t>Dirichlet</a:t>
            </a:r>
            <a:r>
              <a:rPr lang="en-US" sz="2000" i="1" dirty="0">
                <a:latin typeface="Calibri"/>
                <a:cs typeface="Calibri"/>
              </a:rPr>
              <a:t> priors</a:t>
            </a:r>
            <a:endParaRPr lang="en-US" sz="2400" dirty="0">
              <a:latin typeface="Calibri"/>
              <a:cs typeface="Calibri"/>
            </a:endParaRPr>
          </a:p>
          <a:p>
            <a:pPr eaLnBrk="1" hangingPunct="1"/>
            <a:endParaRPr lang="en-US" sz="2400" dirty="0">
              <a:latin typeface="Calibri"/>
              <a:cs typeface="Calibri"/>
            </a:endParaRPr>
          </a:p>
        </p:txBody>
      </p:sp>
      <p:pic>
        <p:nvPicPr>
          <p:cNvPr id="29700" name="Picture 4" descr="txp_fig"/>
          <p:cNvPicPr>
            <a:picLocks noChangeAspect="1" noChangeArrowheads="1"/>
          </p:cNvPicPr>
          <p:nvPr>
            <p:custDataLst>
              <p:tags r:id="rId1"/>
            </p:custDataLst>
          </p:nvPr>
        </p:nvPicPr>
        <p:blipFill>
          <a:blip r:embed="rId6" cstate="print"/>
          <a:srcRect/>
          <a:stretch>
            <a:fillRect/>
          </a:stretch>
        </p:blipFill>
        <p:spPr bwMode="auto">
          <a:xfrm>
            <a:off x="2446338" y="4116389"/>
            <a:ext cx="1643063" cy="760412"/>
          </a:xfrm>
          <a:prstGeom prst="rect">
            <a:avLst/>
          </a:prstGeom>
          <a:noFill/>
          <a:ln w="9525">
            <a:noFill/>
            <a:miter lim="800000"/>
            <a:headEnd/>
            <a:tailEnd/>
          </a:ln>
        </p:spPr>
      </p:pic>
      <p:pic>
        <p:nvPicPr>
          <p:cNvPr id="29704" name="Picture 8" descr="txp_fig"/>
          <p:cNvPicPr>
            <a:picLocks noChangeAspect="1" noChangeArrowheads="1"/>
          </p:cNvPicPr>
          <p:nvPr>
            <p:custDataLst>
              <p:tags r:id="rId2"/>
            </p:custDataLst>
          </p:nvPr>
        </p:nvPicPr>
        <p:blipFill>
          <a:blip r:embed="rId7" cstate="print"/>
          <a:srcRect/>
          <a:stretch>
            <a:fillRect/>
          </a:stretch>
        </p:blipFill>
        <p:spPr bwMode="auto">
          <a:xfrm>
            <a:off x="6019800" y="3294065"/>
            <a:ext cx="2690813" cy="668337"/>
          </a:xfrm>
          <a:prstGeom prst="rect">
            <a:avLst/>
          </a:prstGeom>
          <a:noFill/>
          <a:ln w="9525">
            <a:noFill/>
            <a:miter lim="800000"/>
            <a:headEnd/>
            <a:tailEnd/>
          </a:ln>
        </p:spPr>
      </p:pic>
      <p:pic>
        <p:nvPicPr>
          <p:cNvPr id="29705" name="Picture 9" descr="txp_fig"/>
          <p:cNvPicPr>
            <a:picLocks noChangeAspect="1" noChangeArrowheads="1"/>
          </p:cNvPicPr>
          <p:nvPr>
            <p:custDataLst>
              <p:tags r:id="rId3"/>
            </p:custDataLst>
          </p:nvPr>
        </p:nvPicPr>
        <p:blipFill>
          <a:blip r:embed="rId8" cstate="print"/>
          <a:srcRect/>
          <a:stretch>
            <a:fillRect/>
          </a:stretch>
        </p:blipFill>
        <p:spPr bwMode="auto">
          <a:xfrm>
            <a:off x="5927725" y="4437065"/>
            <a:ext cx="2813051" cy="668337"/>
          </a:xfrm>
          <a:prstGeom prst="rect">
            <a:avLst/>
          </a:prstGeom>
          <a:noFill/>
          <a:ln w="9525">
            <a:noFill/>
            <a:miter lim="800000"/>
            <a:headEnd/>
            <a:tailEnd/>
          </a:ln>
        </p:spPr>
      </p:pic>
      <p:pic>
        <p:nvPicPr>
          <p:cNvPr id="29706" name="Picture 10" descr="txp_fig"/>
          <p:cNvPicPr>
            <a:picLocks noChangeAspect="1" noChangeArrowheads="1"/>
          </p:cNvPicPr>
          <p:nvPr>
            <p:custDataLst>
              <p:tags r:id="rId4"/>
            </p:custDataLst>
          </p:nvPr>
        </p:nvPicPr>
        <p:blipFill>
          <a:blip r:embed="rId9" cstate="print"/>
          <a:srcRect/>
          <a:stretch>
            <a:fillRect/>
          </a:stretch>
        </p:blipFill>
        <p:spPr bwMode="auto">
          <a:xfrm>
            <a:off x="1074738" y="3049589"/>
            <a:ext cx="3649663" cy="760412"/>
          </a:xfrm>
          <a:prstGeom prst="rect">
            <a:avLst/>
          </a:prstGeom>
          <a:noFill/>
          <a:ln w="9525">
            <a:noFill/>
            <a:miter lim="800000"/>
            <a:headEnd/>
            <a:tailEnd/>
          </a:ln>
        </p:spPr>
      </p:pic>
      <p:sp>
        <p:nvSpPr>
          <p:cNvPr id="1291275" name="Rectangle 11"/>
          <p:cNvSpPr>
            <a:spLocks noChangeArrowheads="1"/>
          </p:cNvSpPr>
          <p:nvPr/>
        </p:nvSpPr>
        <p:spPr bwMode="auto">
          <a:xfrm>
            <a:off x="7696200" y="32004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1276" name="Rectangle 12"/>
          <p:cNvSpPr>
            <a:spLocks noChangeArrowheads="1"/>
          </p:cNvSpPr>
          <p:nvPr/>
        </p:nvSpPr>
        <p:spPr bwMode="auto">
          <a:xfrm>
            <a:off x="7696200" y="42672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5"/>
          <p:cNvGrpSpPr/>
          <p:nvPr/>
        </p:nvGrpSpPr>
        <p:grpSpPr>
          <a:xfrm>
            <a:off x="6629400" y="1905000"/>
            <a:ext cx="2606040" cy="685800"/>
            <a:chOff x="6629400" y="1905000"/>
            <a:chExt cx="1447800" cy="381000"/>
          </a:xfrm>
        </p:grpSpPr>
        <p:sp>
          <p:nvSpPr>
            <p:cNvPr id="13"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4"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5"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13888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127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12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1275" grpId="0" animBg="1"/>
      <p:bldP spid="129127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a:latin typeface="Calibri"/>
                <a:cs typeface="Calibri"/>
              </a:rPr>
              <a:t>Laplace Smoothing</a:t>
            </a:r>
          </a:p>
        </p:txBody>
      </p:sp>
      <p:sp>
        <p:nvSpPr>
          <p:cNvPr id="1292291" name="Rectangle 3"/>
          <p:cNvSpPr>
            <a:spLocks noGrp="1" noChangeArrowheads="1"/>
          </p:cNvSpPr>
          <p:nvPr>
            <p:ph idx="1"/>
          </p:nvPr>
        </p:nvSpPr>
        <p:spPr>
          <a:xfrm>
            <a:off x="838200" y="1447800"/>
            <a:ext cx="5791200" cy="4343400"/>
          </a:xfrm>
        </p:spPr>
        <p:txBody>
          <a:bodyPr/>
          <a:lstStyle/>
          <a:p>
            <a:pPr eaLnBrk="1" hangingPunct="1">
              <a:lnSpc>
                <a:spcPct val="90000"/>
              </a:lnSpc>
            </a:pPr>
            <a:r>
              <a:rPr lang="en-US" sz="2400" dirty="0">
                <a:latin typeface="Calibri"/>
                <a:cs typeface="Calibri"/>
              </a:rPr>
              <a:t>Laplace’s estimate (extended):</a:t>
            </a:r>
          </a:p>
          <a:p>
            <a:pPr lvl="1" eaLnBrk="1" hangingPunct="1">
              <a:lnSpc>
                <a:spcPct val="90000"/>
              </a:lnSpc>
            </a:pPr>
            <a:r>
              <a:rPr lang="en-US" sz="2000" dirty="0">
                <a:latin typeface="Calibri"/>
                <a:cs typeface="Calibri"/>
              </a:rPr>
              <a:t>Pretend you saw every outcome k extra times</a:t>
            </a: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r>
              <a:rPr lang="en-US" sz="2000" dirty="0">
                <a:latin typeface="Calibri"/>
                <a:cs typeface="Calibri"/>
              </a:rPr>
              <a:t>What’s Laplace with k = 0?</a:t>
            </a:r>
          </a:p>
          <a:p>
            <a:pPr lvl="1" eaLnBrk="1" hangingPunct="1">
              <a:lnSpc>
                <a:spcPct val="90000"/>
              </a:lnSpc>
            </a:pPr>
            <a:r>
              <a:rPr lang="en-US" sz="2000" dirty="0">
                <a:latin typeface="Calibri"/>
                <a:cs typeface="Calibri"/>
              </a:rPr>
              <a:t>k is the </a:t>
            </a:r>
            <a:r>
              <a:rPr lang="en-US" sz="2000" dirty="0">
                <a:solidFill>
                  <a:srgbClr val="CC0000"/>
                </a:solidFill>
                <a:latin typeface="Calibri"/>
                <a:cs typeface="Calibri"/>
              </a:rPr>
              <a:t>strength</a:t>
            </a:r>
            <a:r>
              <a:rPr lang="en-US" sz="2000" dirty="0">
                <a:latin typeface="Calibri"/>
                <a:cs typeface="Calibri"/>
              </a:rPr>
              <a:t> of the prior</a:t>
            </a:r>
          </a:p>
          <a:p>
            <a:pPr lvl="1" eaLnBrk="1" hangingPunct="1">
              <a:lnSpc>
                <a:spcPct val="90000"/>
              </a:lnSpc>
            </a:pPr>
            <a:endParaRPr lang="en-US" sz="2000" dirty="0">
              <a:latin typeface="Calibri"/>
              <a:cs typeface="Calibri"/>
            </a:endParaRPr>
          </a:p>
          <a:p>
            <a:pPr eaLnBrk="1" hangingPunct="1">
              <a:lnSpc>
                <a:spcPct val="90000"/>
              </a:lnSpc>
            </a:pPr>
            <a:r>
              <a:rPr lang="en-US" sz="2400" dirty="0">
                <a:latin typeface="Calibri"/>
                <a:cs typeface="Calibri"/>
              </a:rPr>
              <a:t>Laplace for conditionals:</a:t>
            </a:r>
          </a:p>
          <a:p>
            <a:pPr lvl="1" eaLnBrk="1" hangingPunct="1">
              <a:lnSpc>
                <a:spcPct val="90000"/>
              </a:lnSpc>
            </a:pPr>
            <a:r>
              <a:rPr lang="en-US" sz="2000" dirty="0">
                <a:latin typeface="Calibri"/>
                <a:cs typeface="Calibri"/>
              </a:rPr>
              <a:t>Smooth each condition independently:</a:t>
            </a: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eaLnBrk="1" hangingPunct="1">
              <a:lnSpc>
                <a:spcPct val="90000"/>
              </a:lnSpc>
            </a:pPr>
            <a:endParaRPr lang="en-US" sz="2400" dirty="0">
              <a:latin typeface="Calibri"/>
              <a:cs typeface="Calibri"/>
            </a:endParaRPr>
          </a:p>
        </p:txBody>
      </p:sp>
      <p:pic>
        <p:nvPicPr>
          <p:cNvPr id="30727" name="Picture 7" descr="txp_fig"/>
          <p:cNvPicPr>
            <a:picLocks noChangeAspect="1" noChangeArrowheads="1"/>
          </p:cNvPicPr>
          <p:nvPr>
            <p:custDataLst>
              <p:tags r:id="rId1"/>
            </p:custDataLst>
          </p:nvPr>
        </p:nvPicPr>
        <p:blipFill>
          <a:blip r:embed="rId7" cstate="print"/>
          <a:srcRect/>
          <a:stretch>
            <a:fillRect/>
          </a:stretch>
        </p:blipFill>
        <p:spPr bwMode="auto">
          <a:xfrm>
            <a:off x="7543802" y="3962401"/>
            <a:ext cx="2670175" cy="596900"/>
          </a:xfrm>
          <a:prstGeom prst="rect">
            <a:avLst/>
          </a:prstGeom>
          <a:noFill/>
          <a:ln w="9525">
            <a:noFill/>
            <a:miter lim="800000"/>
            <a:headEnd/>
            <a:tailEnd/>
          </a:ln>
        </p:spPr>
      </p:pic>
      <p:pic>
        <p:nvPicPr>
          <p:cNvPr id="30728" name="Picture 8" descr="txp_fig"/>
          <p:cNvPicPr>
            <a:picLocks noChangeAspect="1" noChangeArrowheads="1"/>
          </p:cNvPicPr>
          <p:nvPr>
            <p:custDataLst>
              <p:tags r:id="rId2"/>
            </p:custDataLst>
          </p:nvPr>
        </p:nvPicPr>
        <p:blipFill>
          <a:blip r:embed="rId8" cstate="print"/>
          <a:srcRect/>
          <a:stretch>
            <a:fillRect/>
          </a:stretch>
        </p:blipFill>
        <p:spPr bwMode="auto">
          <a:xfrm>
            <a:off x="7239001" y="4876801"/>
            <a:ext cx="3617913" cy="595313"/>
          </a:xfrm>
          <a:prstGeom prst="rect">
            <a:avLst/>
          </a:prstGeom>
          <a:noFill/>
          <a:ln w="9525">
            <a:noFill/>
            <a:miter lim="800000"/>
            <a:headEnd/>
            <a:tailEnd/>
          </a:ln>
        </p:spPr>
      </p:pic>
      <p:pic>
        <p:nvPicPr>
          <p:cNvPr id="30729" name="Picture 9" descr="txp_fig"/>
          <p:cNvPicPr>
            <a:picLocks noChangeAspect="1" noChangeArrowheads="1"/>
          </p:cNvPicPr>
          <p:nvPr>
            <p:custDataLst>
              <p:tags r:id="rId3"/>
            </p:custDataLst>
          </p:nvPr>
        </p:nvPicPr>
        <p:blipFill>
          <a:blip r:embed="rId9" cstate="print"/>
          <a:srcRect/>
          <a:stretch>
            <a:fillRect/>
          </a:stretch>
        </p:blipFill>
        <p:spPr bwMode="auto">
          <a:xfrm>
            <a:off x="7543802" y="3103563"/>
            <a:ext cx="2670175" cy="596900"/>
          </a:xfrm>
          <a:prstGeom prst="rect">
            <a:avLst/>
          </a:prstGeom>
          <a:noFill/>
          <a:ln w="9525">
            <a:noFill/>
            <a:miter lim="800000"/>
            <a:headEnd/>
            <a:tailEnd/>
          </a:ln>
        </p:spPr>
      </p:pic>
      <p:pic>
        <p:nvPicPr>
          <p:cNvPr id="1292298" name="Picture 10" descr="txp_fig"/>
          <p:cNvPicPr>
            <a:picLocks noChangeAspect="1" noChangeArrowheads="1"/>
          </p:cNvPicPr>
          <p:nvPr>
            <p:custDataLst>
              <p:tags r:id="rId4"/>
            </p:custDataLst>
          </p:nvPr>
        </p:nvPicPr>
        <p:blipFill>
          <a:blip r:embed="rId10" cstate="print"/>
          <a:srcRect/>
          <a:stretch>
            <a:fillRect/>
          </a:stretch>
        </p:blipFill>
        <p:spPr bwMode="auto">
          <a:xfrm>
            <a:off x="1789114" y="5570538"/>
            <a:ext cx="3468687" cy="677863"/>
          </a:xfrm>
          <a:prstGeom prst="rect">
            <a:avLst/>
          </a:prstGeom>
          <a:noFill/>
          <a:ln w="9525">
            <a:noFill/>
            <a:miter lim="800000"/>
            <a:headEnd/>
            <a:tailEnd/>
          </a:ln>
        </p:spPr>
      </p:pic>
      <p:pic>
        <p:nvPicPr>
          <p:cNvPr id="30731" name="Picture 11" descr="txp_fig"/>
          <p:cNvPicPr>
            <a:picLocks noChangeAspect="1" noChangeArrowheads="1"/>
          </p:cNvPicPr>
          <p:nvPr>
            <p:custDataLst>
              <p:tags r:id="rId5"/>
            </p:custDataLst>
          </p:nvPr>
        </p:nvPicPr>
        <p:blipFill>
          <a:blip r:embed="rId11" cstate="print"/>
          <a:srcRect/>
          <a:stretch>
            <a:fillRect/>
          </a:stretch>
        </p:blipFill>
        <p:spPr bwMode="auto">
          <a:xfrm>
            <a:off x="1828802" y="2667000"/>
            <a:ext cx="2760663" cy="633413"/>
          </a:xfrm>
          <a:prstGeom prst="rect">
            <a:avLst/>
          </a:prstGeom>
          <a:noFill/>
          <a:ln w="9525">
            <a:noFill/>
            <a:miter lim="800000"/>
            <a:headEnd/>
            <a:tailEnd/>
          </a:ln>
        </p:spPr>
      </p:pic>
      <p:sp>
        <p:nvSpPr>
          <p:cNvPr id="1292300" name="Rectangle 12"/>
          <p:cNvSpPr>
            <a:spLocks noChangeArrowheads="1"/>
          </p:cNvSpPr>
          <p:nvPr/>
        </p:nvSpPr>
        <p:spPr bwMode="auto">
          <a:xfrm>
            <a:off x="9372600" y="28956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1" name="Rectangle 13"/>
          <p:cNvSpPr>
            <a:spLocks noChangeArrowheads="1"/>
          </p:cNvSpPr>
          <p:nvPr/>
        </p:nvSpPr>
        <p:spPr bwMode="auto">
          <a:xfrm>
            <a:off x="9372600" y="37338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2" name="Rectangle 14"/>
          <p:cNvSpPr>
            <a:spLocks noChangeArrowheads="1"/>
          </p:cNvSpPr>
          <p:nvPr/>
        </p:nvSpPr>
        <p:spPr bwMode="auto">
          <a:xfrm>
            <a:off x="9296400" y="4724400"/>
            <a:ext cx="16764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4"/>
          <p:cNvGrpSpPr/>
          <p:nvPr/>
        </p:nvGrpSpPr>
        <p:grpSpPr>
          <a:xfrm>
            <a:off x="7620000" y="1828800"/>
            <a:ext cx="2606040" cy="685800"/>
            <a:chOff x="6629400" y="1905000"/>
            <a:chExt cx="1447800" cy="381000"/>
          </a:xfrm>
        </p:grpSpPr>
        <p:sp>
          <p:nvSpPr>
            <p:cNvPr id="16"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7"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8"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199811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230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230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230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229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9229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92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300" grpId="0" animBg="1"/>
      <p:bldP spid="1292301" grpId="0" animBg="1"/>
      <p:bldP spid="129230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t>Estimation: Linear Interpolation* </a:t>
            </a:r>
          </a:p>
        </p:txBody>
      </p:sp>
      <p:sp>
        <p:nvSpPr>
          <p:cNvPr id="1293315" name="Rectangle 3"/>
          <p:cNvSpPr>
            <a:spLocks noGrp="1" noChangeArrowheads="1"/>
          </p:cNvSpPr>
          <p:nvPr>
            <p:ph idx="1"/>
          </p:nvPr>
        </p:nvSpPr>
        <p:spPr>
          <a:xfrm>
            <a:off x="1447800" y="1447800"/>
            <a:ext cx="8915400" cy="4800600"/>
          </a:xfrm>
        </p:spPr>
        <p:txBody>
          <a:bodyPr/>
          <a:lstStyle/>
          <a:p>
            <a:pPr eaLnBrk="1" hangingPunct="1">
              <a:lnSpc>
                <a:spcPct val="80000"/>
              </a:lnSpc>
            </a:pPr>
            <a:r>
              <a:rPr lang="en-US" sz="2400" dirty="0"/>
              <a:t>In practice, Laplace often performs poorly for P(X|Y):</a:t>
            </a:r>
          </a:p>
          <a:p>
            <a:pPr lvl="1" eaLnBrk="1" hangingPunct="1">
              <a:lnSpc>
                <a:spcPct val="80000"/>
              </a:lnSpc>
            </a:pPr>
            <a:r>
              <a:rPr lang="en-US" sz="2000" dirty="0"/>
              <a:t>When |X| is very large</a:t>
            </a:r>
          </a:p>
          <a:p>
            <a:pPr lvl="1" eaLnBrk="1" hangingPunct="1">
              <a:lnSpc>
                <a:spcPct val="80000"/>
              </a:lnSpc>
            </a:pPr>
            <a:r>
              <a:rPr lang="en-US" sz="2000" dirty="0"/>
              <a:t>When |Y| is very large</a:t>
            </a:r>
          </a:p>
          <a:p>
            <a:pPr lvl="1" eaLnBrk="1" hangingPunct="1">
              <a:lnSpc>
                <a:spcPct val="80000"/>
              </a:lnSpc>
            </a:pPr>
            <a:endParaRPr lang="en-US" sz="2000" dirty="0"/>
          </a:p>
          <a:p>
            <a:pPr eaLnBrk="1" hangingPunct="1">
              <a:lnSpc>
                <a:spcPct val="80000"/>
              </a:lnSpc>
            </a:pPr>
            <a:r>
              <a:rPr lang="en-US" sz="2400" dirty="0"/>
              <a:t>Another option: linear interpolation</a:t>
            </a:r>
          </a:p>
          <a:p>
            <a:pPr lvl="1" eaLnBrk="1" hangingPunct="1">
              <a:lnSpc>
                <a:spcPct val="80000"/>
              </a:lnSpc>
            </a:pPr>
            <a:r>
              <a:rPr lang="en-US" sz="2000" dirty="0"/>
              <a:t>Also get the empirical P(X) from the data</a:t>
            </a:r>
          </a:p>
          <a:p>
            <a:pPr lvl="1" eaLnBrk="1" hangingPunct="1">
              <a:lnSpc>
                <a:spcPct val="80000"/>
              </a:lnSpc>
            </a:pPr>
            <a:r>
              <a:rPr lang="en-US" sz="2000" dirty="0"/>
              <a:t>Make sure the estimate of P(X|Y) isn’t too different from the empirical P(X)</a:t>
            </a:r>
          </a:p>
          <a:p>
            <a:pPr eaLnBrk="1" hangingPunct="1">
              <a:lnSpc>
                <a:spcPct val="80000"/>
              </a:lnSpc>
            </a:pPr>
            <a:endParaRPr lang="en-US" sz="2400" dirty="0"/>
          </a:p>
          <a:p>
            <a:pPr eaLnBrk="1" hangingPunct="1">
              <a:lnSpc>
                <a:spcPct val="80000"/>
              </a:lnSpc>
            </a:pPr>
            <a:endParaRPr lang="en-US" sz="2400" dirty="0"/>
          </a:p>
          <a:p>
            <a:pPr lvl="1" eaLnBrk="1" hangingPunct="1">
              <a:lnSpc>
                <a:spcPct val="80000"/>
              </a:lnSpc>
            </a:pPr>
            <a:endParaRPr lang="en-US" sz="2000" dirty="0"/>
          </a:p>
          <a:p>
            <a:pPr lvl="1" eaLnBrk="1" hangingPunct="1">
              <a:lnSpc>
                <a:spcPct val="80000"/>
              </a:lnSpc>
            </a:pPr>
            <a:r>
              <a:rPr lang="en-US" sz="2000" dirty="0"/>
              <a:t>What if </a:t>
            </a:r>
            <a:r>
              <a:rPr lang="en-US" sz="2400" dirty="0">
                <a:sym typeface="Symbol" pitchFamily="18" charset="2"/>
              </a:rPr>
              <a:t></a:t>
            </a:r>
            <a:r>
              <a:rPr lang="en-US" sz="2000" dirty="0">
                <a:sym typeface="Symbol" pitchFamily="18" charset="2"/>
              </a:rPr>
              <a:t> </a:t>
            </a:r>
            <a:r>
              <a:rPr lang="en-US" sz="2000" dirty="0"/>
              <a:t>is 0?  1?</a:t>
            </a:r>
          </a:p>
          <a:p>
            <a:pPr eaLnBrk="1" hangingPunct="1">
              <a:lnSpc>
                <a:spcPct val="80000"/>
              </a:lnSpc>
            </a:pPr>
            <a:endParaRPr lang="en-US" sz="2400" dirty="0"/>
          </a:p>
          <a:p>
            <a:pPr eaLnBrk="1" hangingPunct="1">
              <a:lnSpc>
                <a:spcPct val="80000"/>
              </a:lnSpc>
            </a:pPr>
            <a:r>
              <a:rPr lang="en-US" sz="2400" dirty="0"/>
              <a:t>For even better ways to estimate parameters, take CIS 530 next semester.  </a:t>
            </a:r>
            <a:r>
              <a:rPr lang="en-US" sz="2400" dirty="0">
                <a:sym typeface="Wingdings"/>
              </a:rPr>
              <a:t></a:t>
            </a:r>
            <a:endParaRPr lang="en-US" sz="2400" dirty="0"/>
          </a:p>
        </p:txBody>
      </p:sp>
      <p:pic>
        <p:nvPicPr>
          <p:cNvPr id="1293316" name="Picture 4" descr="txp_fig"/>
          <p:cNvPicPr>
            <a:picLocks noChangeAspect="1" noChangeArrowheads="1"/>
          </p:cNvPicPr>
          <p:nvPr>
            <p:custDataLst>
              <p:tags r:id="rId1"/>
            </p:custDataLst>
          </p:nvPr>
        </p:nvPicPr>
        <p:blipFill>
          <a:blip r:embed="rId3" cstate="print"/>
          <a:srcRect/>
          <a:stretch>
            <a:fillRect/>
          </a:stretch>
        </p:blipFill>
        <p:spPr bwMode="auto">
          <a:xfrm>
            <a:off x="2468563" y="4024313"/>
            <a:ext cx="6370637" cy="395287"/>
          </a:xfrm>
          <a:prstGeom prst="rect">
            <a:avLst/>
          </a:prstGeom>
          <a:noFill/>
          <a:ln w="9525">
            <a:noFill/>
            <a:miter lim="800000"/>
            <a:headEnd/>
            <a:tailEnd/>
          </a:ln>
        </p:spPr>
      </p:pic>
    </p:spTree>
    <p:extLst>
      <p:ext uri="{BB962C8B-B14F-4D97-AF65-F5344CB8AC3E}">
        <p14:creationId xmlns:p14="http://schemas.microsoft.com/office/powerpoint/2010/main" val="207982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331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331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331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331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33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33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Real NB: Smoothing</a:t>
            </a:r>
          </a:p>
        </p:txBody>
      </p:sp>
      <p:sp>
        <p:nvSpPr>
          <p:cNvPr id="30723" name="Rectangle 3"/>
          <p:cNvSpPr>
            <a:spLocks noGrp="1" noChangeArrowheads="1"/>
          </p:cNvSpPr>
          <p:nvPr>
            <p:ph idx="1"/>
          </p:nvPr>
        </p:nvSpPr>
        <p:spPr/>
        <p:txBody>
          <a:bodyPr/>
          <a:lstStyle/>
          <a:p>
            <a:pPr eaLnBrk="1" hangingPunct="1"/>
            <a:r>
              <a:rPr lang="en-US" sz="2400" dirty="0"/>
              <a:t>For real classification problems, smoothing is critical</a:t>
            </a:r>
          </a:p>
          <a:p>
            <a:pPr eaLnBrk="1" hangingPunct="1"/>
            <a:r>
              <a:rPr lang="en-US" sz="2400" dirty="0"/>
              <a:t>New odds ratios:</a:t>
            </a:r>
          </a:p>
        </p:txBody>
      </p:sp>
      <p:sp>
        <p:nvSpPr>
          <p:cNvPr id="30724" name="Text Box 4"/>
          <p:cNvSpPr txBox="1">
            <a:spLocks noChangeArrowheads="1"/>
          </p:cNvSpPr>
          <p:nvPr/>
        </p:nvSpPr>
        <p:spPr bwMode="auto">
          <a:xfrm>
            <a:off x="1600200" y="3690938"/>
            <a:ext cx="25146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helvetica : 11.4</a:t>
            </a:r>
          </a:p>
          <a:p>
            <a:r>
              <a:rPr lang="en-US">
                <a:latin typeface="Courier New" pitchFamily="49" charset="0"/>
              </a:rPr>
              <a:t>seems     : 10.8</a:t>
            </a:r>
          </a:p>
          <a:p>
            <a:r>
              <a:rPr lang="en-US">
                <a:latin typeface="Courier New" pitchFamily="49" charset="0"/>
              </a:rPr>
              <a:t>group     : 10.2</a:t>
            </a:r>
          </a:p>
          <a:p>
            <a:r>
              <a:rPr lang="en-US">
                <a:latin typeface="Courier New" pitchFamily="49" charset="0"/>
              </a:rPr>
              <a:t>ago       :  8.4</a:t>
            </a:r>
          </a:p>
          <a:p>
            <a:r>
              <a:rPr lang="en-US">
                <a:latin typeface="Courier New" pitchFamily="49" charset="0"/>
              </a:rPr>
              <a:t>areas     :  8.3</a:t>
            </a:r>
          </a:p>
          <a:p>
            <a:r>
              <a:rPr lang="en-US">
                <a:latin typeface="Courier New" pitchFamily="49" charset="0"/>
              </a:rPr>
              <a:t>...</a:t>
            </a:r>
          </a:p>
        </p:txBody>
      </p:sp>
      <p:sp>
        <p:nvSpPr>
          <p:cNvPr id="30725" name="Text Box 5"/>
          <p:cNvSpPr txBox="1">
            <a:spLocks noChangeArrowheads="1"/>
          </p:cNvSpPr>
          <p:nvPr/>
        </p:nvSpPr>
        <p:spPr bwMode="auto">
          <a:xfrm>
            <a:off x="4876800" y="3690938"/>
            <a:ext cx="24384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verdana : 28.8</a:t>
            </a:r>
          </a:p>
          <a:p>
            <a:r>
              <a:rPr lang="en-US">
                <a:latin typeface="Courier New" pitchFamily="49" charset="0"/>
              </a:rPr>
              <a:t>Credit  : 28.4</a:t>
            </a:r>
          </a:p>
          <a:p>
            <a:r>
              <a:rPr lang="en-US">
                <a:latin typeface="Courier New" pitchFamily="49" charset="0"/>
              </a:rPr>
              <a:t>ORDER   : 27.2</a:t>
            </a:r>
          </a:p>
          <a:p>
            <a:r>
              <a:rPr lang="en-US">
                <a:latin typeface="Courier New" pitchFamily="49" charset="0"/>
              </a:rPr>
              <a:t>&lt;FONT&gt;  : 26.9</a:t>
            </a:r>
          </a:p>
          <a:p>
            <a:r>
              <a:rPr lang="en-US">
                <a:latin typeface="Courier New" pitchFamily="49" charset="0"/>
              </a:rPr>
              <a:t>money   : 26.5</a:t>
            </a:r>
          </a:p>
          <a:p>
            <a:r>
              <a:rPr lang="en-US">
                <a:latin typeface="Courier New" pitchFamily="49" charset="0"/>
              </a:rPr>
              <a:t>...</a:t>
            </a:r>
          </a:p>
        </p:txBody>
      </p:sp>
      <p:pic>
        <p:nvPicPr>
          <p:cNvPr id="30726" name="Picture 6" descr="txp_fig"/>
          <p:cNvPicPr>
            <a:picLocks noChangeAspect="1" noChangeArrowheads="1"/>
          </p:cNvPicPr>
          <p:nvPr>
            <p:custDataLst>
              <p:tags r:id="rId1"/>
            </p:custDataLst>
          </p:nvPr>
        </p:nvPicPr>
        <p:blipFill>
          <a:blip r:embed="rId5" cstate="print"/>
          <a:srcRect/>
          <a:stretch>
            <a:fillRect/>
          </a:stretch>
        </p:blipFill>
        <p:spPr bwMode="auto">
          <a:xfrm>
            <a:off x="2009775" y="2762250"/>
            <a:ext cx="1647825" cy="698500"/>
          </a:xfrm>
          <a:prstGeom prst="rect">
            <a:avLst/>
          </a:prstGeom>
          <a:noFill/>
          <a:ln w="9525">
            <a:noFill/>
            <a:miter lim="800000"/>
            <a:headEnd/>
            <a:tailEnd/>
          </a:ln>
        </p:spPr>
      </p:pic>
      <p:pic>
        <p:nvPicPr>
          <p:cNvPr id="30727" name="Picture 7" descr="txp_fig"/>
          <p:cNvPicPr>
            <a:picLocks noChangeAspect="1" noChangeArrowheads="1"/>
          </p:cNvPicPr>
          <p:nvPr>
            <p:custDataLst>
              <p:tags r:id="rId2"/>
            </p:custDataLst>
          </p:nvPr>
        </p:nvPicPr>
        <p:blipFill>
          <a:blip r:embed="rId6" cstate="print"/>
          <a:srcRect/>
          <a:stretch>
            <a:fillRect/>
          </a:stretch>
        </p:blipFill>
        <p:spPr bwMode="auto">
          <a:xfrm>
            <a:off x="5183188" y="2736850"/>
            <a:ext cx="1647825" cy="698500"/>
          </a:xfrm>
          <a:prstGeom prst="rect">
            <a:avLst/>
          </a:prstGeom>
          <a:noFill/>
          <a:ln w="9525">
            <a:noFill/>
            <a:miter lim="800000"/>
            <a:headEnd/>
            <a:tailEnd/>
          </a:ln>
        </p:spPr>
      </p:pic>
      <p:sp>
        <p:nvSpPr>
          <p:cNvPr id="30728" name="Text Box 8"/>
          <p:cNvSpPr txBox="1">
            <a:spLocks noChangeArrowheads="1"/>
          </p:cNvSpPr>
          <p:nvPr/>
        </p:nvSpPr>
        <p:spPr bwMode="auto">
          <a:xfrm>
            <a:off x="2514600" y="5791200"/>
            <a:ext cx="4267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Do these make more sense?</a:t>
            </a:r>
          </a:p>
        </p:txBody>
      </p:sp>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343863" y="1295400"/>
            <a:ext cx="3352874" cy="4667250"/>
          </a:xfrm>
          <a:prstGeom prst="rect">
            <a:avLst/>
          </a:prstGeom>
          <a:noFill/>
        </p:spPr>
      </p:pic>
    </p:spTree>
    <p:extLst>
      <p:ext uri="{BB962C8B-B14F-4D97-AF65-F5344CB8AC3E}">
        <p14:creationId xmlns:p14="http://schemas.microsoft.com/office/powerpoint/2010/main" val="99333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38400" y="1143596"/>
            <a:ext cx="7199313" cy="5409007"/>
          </a:xfrm>
          <a:prstGeom prst="rect">
            <a:avLst/>
          </a:prstGeom>
          <a:noFill/>
        </p:spPr>
      </p:pic>
    </p:spTree>
    <p:extLst>
      <p:ext uri="{BB962C8B-B14F-4D97-AF65-F5344CB8AC3E}">
        <p14:creationId xmlns:p14="http://schemas.microsoft.com/office/powerpoint/2010/main" val="763389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ea typeface="ＭＳ Ｐゴシック" pitchFamily="34" charset="-128"/>
              </a:rPr>
              <a:t>D-separation: Outline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295400"/>
            <a:ext cx="6733473" cy="4971531"/>
          </a:xfrm>
          <a:prstGeom prst="rect">
            <a:avLst/>
          </a:prstGeom>
        </p:spPr>
      </p:pic>
    </p:spTree>
    <p:extLst>
      <p:ext uri="{BB962C8B-B14F-4D97-AF65-F5344CB8AC3E}">
        <p14:creationId xmlns:p14="http://schemas.microsoft.com/office/powerpoint/2010/main" val="17272661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atin typeface="Calibri"/>
                <a:cs typeface="Calibri"/>
              </a:rPr>
              <a:t>Tuning on Held-Out Data</a:t>
            </a:r>
          </a:p>
        </p:txBody>
      </p:sp>
      <p:sp>
        <p:nvSpPr>
          <p:cNvPr id="31747" name="Rectangle 3"/>
          <p:cNvSpPr>
            <a:spLocks noGrp="1" noChangeArrowheads="1"/>
          </p:cNvSpPr>
          <p:nvPr>
            <p:ph idx="1"/>
          </p:nvPr>
        </p:nvSpPr>
        <p:spPr>
          <a:xfrm>
            <a:off x="457200" y="1676400"/>
            <a:ext cx="6477000" cy="4525962"/>
          </a:xfrm>
        </p:spPr>
        <p:txBody>
          <a:bodyPr/>
          <a:lstStyle/>
          <a:p>
            <a:pPr eaLnBrk="1" hangingPunct="1">
              <a:lnSpc>
                <a:spcPct val="80000"/>
              </a:lnSpc>
            </a:pPr>
            <a:r>
              <a:rPr lang="en-US" sz="2800" dirty="0">
                <a:latin typeface="Calibri"/>
                <a:cs typeface="Calibri"/>
              </a:rPr>
              <a:t>Now we’ve got two kinds of unknowns</a:t>
            </a:r>
          </a:p>
          <a:p>
            <a:pPr lvl="1" eaLnBrk="1" hangingPunct="1">
              <a:lnSpc>
                <a:spcPct val="80000"/>
              </a:lnSpc>
            </a:pPr>
            <a:r>
              <a:rPr lang="en-US" sz="2400" dirty="0">
                <a:latin typeface="Calibri"/>
                <a:cs typeface="Calibri"/>
              </a:rPr>
              <a:t>Parameters: the probabilities P(X|Y), P(Y)</a:t>
            </a:r>
          </a:p>
          <a:p>
            <a:pPr lvl="1" eaLnBrk="1" hangingPunct="1">
              <a:lnSpc>
                <a:spcPct val="80000"/>
              </a:lnSpc>
            </a:pPr>
            <a:r>
              <a:rPr lang="en-US" sz="2400" dirty="0" err="1">
                <a:latin typeface="Calibri"/>
                <a:cs typeface="Calibri"/>
              </a:rPr>
              <a:t>Hyperparameters</a:t>
            </a:r>
            <a:r>
              <a:rPr lang="en-US" sz="2400" dirty="0">
                <a:latin typeface="Calibri"/>
                <a:cs typeface="Calibri"/>
              </a:rPr>
              <a:t>: e.g. the amount / type of smoothing to do, k, </a:t>
            </a:r>
            <a:r>
              <a:rPr lang="en-US" sz="2400" dirty="0">
                <a:latin typeface="Calibri"/>
                <a:cs typeface="Calibri"/>
                <a:sym typeface="Symbol" pitchFamily="18" charset="2"/>
              </a:rPr>
              <a:t></a:t>
            </a:r>
          </a:p>
          <a:p>
            <a:pPr lvl="1" eaLnBrk="1" hangingPunct="1">
              <a:lnSpc>
                <a:spcPct val="80000"/>
              </a:lnSpc>
            </a:pPr>
            <a:endParaRPr lang="en-US" sz="2400" dirty="0">
              <a:latin typeface="Calibri"/>
              <a:cs typeface="Calibri"/>
              <a:sym typeface="Symbol" pitchFamily="18" charset="2"/>
            </a:endParaRPr>
          </a:p>
          <a:p>
            <a:pPr eaLnBrk="1" hangingPunct="1">
              <a:lnSpc>
                <a:spcPct val="80000"/>
              </a:lnSpc>
            </a:pPr>
            <a:r>
              <a:rPr lang="en-US" sz="2800" dirty="0">
                <a:latin typeface="Calibri"/>
                <a:cs typeface="Calibri"/>
                <a:sym typeface="Symbol" pitchFamily="18" charset="2"/>
              </a:rPr>
              <a:t>What should we learn where?</a:t>
            </a:r>
          </a:p>
          <a:p>
            <a:pPr lvl="1" eaLnBrk="1" hangingPunct="1">
              <a:lnSpc>
                <a:spcPct val="80000"/>
              </a:lnSpc>
            </a:pPr>
            <a:r>
              <a:rPr lang="en-US" sz="2400" dirty="0">
                <a:latin typeface="Calibri"/>
                <a:cs typeface="Calibri"/>
                <a:sym typeface="Symbol" pitchFamily="18" charset="2"/>
              </a:rPr>
              <a:t>Learn parameters from training data</a:t>
            </a:r>
          </a:p>
          <a:p>
            <a:pPr lvl="1" eaLnBrk="1" hangingPunct="1">
              <a:lnSpc>
                <a:spcPct val="80000"/>
              </a:lnSpc>
            </a:pPr>
            <a:r>
              <a:rPr lang="en-US" sz="2400" dirty="0">
                <a:latin typeface="Calibri"/>
                <a:cs typeface="Calibri"/>
                <a:sym typeface="Symbol" pitchFamily="18" charset="2"/>
              </a:rPr>
              <a:t>Tune </a:t>
            </a:r>
            <a:r>
              <a:rPr lang="en-US" sz="2400" dirty="0" err="1">
                <a:latin typeface="Calibri"/>
                <a:cs typeface="Calibri"/>
                <a:sym typeface="Symbol" pitchFamily="18" charset="2"/>
              </a:rPr>
              <a:t>hyperparameters</a:t>
            </a:r>
            <a:r>
              <a:rPr lang="en-US" sz="2400" dirty="0">
                <a:latin typeface="Calibri"/>
                <a:cs typeface="Calibri"/>
                <a:sym typeface="Symbol" pitchFamily="18" charset="2"/>
              </a:rPr>
              <a:t> on different data</a:t>
            </a:r>
          </a:p>
          <a:p>
            <a:pPr lvl="2" eaLnBrk="1" hangingPunct="1">
              <a:lnSpc>
                <a:spcPct val="80000"/>
              </a:lnSpc>
            </a:pPr>
            <a:r>
              <a:rPr lang="en-US" sz="2000" dirty="0">
                <a:latin typeface="Calibri"/>
                <a:cs typeface="Calibri"/>
                <a:sym typeface="Symbol" pitchFamily="18" charset="2"/>
              </a:rPr>
              <a:t>Why?</a:t>
            </a:r>
          </a:p>
          <a:p>
            <a:pPr lvl="1" eaLnBrk="1" hangingPunct="1">
              <a:lnSpc>
                <a:spcPct val="80000"/>
              </a:lnSpc>
            </a:pPr>
            <a:r>
              <a:rPr lang="en-US" sz="2400" dirty="0">
                <a:latin typeface="Calibri"/>
                <a:cs typeface="Calibri"/>
                <a:sym typeface="Symbol" pitchFamily="18" charset="2"/>
              </a:rPr>
              <a:t>For each value of the </a:t>
            </a:r>
            <a:r>
              <a:rPr lang="en-US" sz="2400" dirty="0" err="1">
                <a:latin typeface="Calibri"/>
                <a:cs typeface="Calibri"/>
                <a:sym typeface="Symbol" pitchFamily="18" charset="2"/>
              </a:rPr>
              <a:t>hyperparameters</a:t>
            </a:r>
            <a:r>
              <a:rPr lang="en-US" sz="2400" dirty="0">
                <a:latin typeface="Calibri"/>
                <a:cs typeface="Calibri"/>
                <a:sym typeface="Symbol" pitchFamily="18" charset="2"/>
              </a:rPr>
              <a:t>, train and test on the held-out data</a:t>
            </a:r>
          </a:p>
          <a:p>
            <a:pPr lvl="1" eaLnBrk="1" hangingPunct="1">
              <a:lnSpc>
                <a:spcPct val="80000"/>
              </a:lnSpc>
            </a:pPr>
            <a:r>
              <a:rPr lang="en-US" sz="2400" dirty="0">
                <a:latin typeface="Calibri"/>
                <a:cs typeface="Calibri"/>
                <a:sym typeface="Symbol" pitchFamily="18" charset="2"/>
              </a:rPr>
              <a:t>Choose the best value and do a final test on the test data</a:t>
            </a:r>
          </a:p>
        </p:txBody>
      </p:sp>
      <p:sp>
        <p:nvSpPr>
          <p:cNvPr id="31748" name="Line 4"/>
          <p:cNvSpPr>
            <a:spLocks noChangeShapeType="1"/>
          </p:cNvSpPr>
          <p:nvPr/>
        </p:nvSpPr>
        <p:spPr bwMode="auto">
          <a:xfrm>
            <a:off x="8129587" y="3933825"/>
            <a:ext cx="2165350" cy="0"/>
          </a:xfrm>
          <a:prstGeom prst="line">
            <a:avLst/>
          </a:prstGeom>
          <a:noFill/>
          <a:ln w="38100">
            <a:solidFill>
              <a:schemeClr val="tx1"/>
            </a:solidFill>
            <a:round/>
            <a:headEnd/>
            <a:tailEnd/>
          </a:ln>
        </p:spPr>
        <p:txBody>
          <a:bodyPr/>
          <a:lstStyle/>
          <a:p>
            <a:endParaRPr lang="en-US">
              <a:latin typeface="Calibri"/>
              <a:cs typeface="Calibri"/>
            </a:endParaRPr>
          </a:p>
        </p:txBody>
      </p:sp>
      <p:sp>
        <p:nvSpPr>
          <p:cNvPr id="31749" name="Line 5"/>
          <p:cNvSpPr>
            <a:spLocks noChangeShapeType="1"/>
          </p:cNvSpPr>
          <p:nvPr/>
        </p:nvSpPr>
        <p:spPr bwMode="auto">
          <a:xfrm flipV="1">
            <a:off x="8129587" y="2093913"/>
            <a:ext cx="0" cy="1839912"/>
          </a:xfrm>
          <a:prstGeom prst="line">
            <a:avLst/>
          </a:prstGeom>
          <a:noFill/>
          <a:ln w="38100">
            <a:solidFill>
              <a:schemeClr val="tx1"/>
            </a:solidFill>
            <a:round/>
            <a:headEnd/>
            <a:tailEnd/>
          </a:ln>
        </p:spPr>
        <p:txBody>
          <a:bodyPr/>
          <a:lstStyle/>
          <a:p>
            <a:endParaRPr lang="en-US">
              <a:latin typeface="Calibri"/>
              <a:cs typeface="Calibri"/>
            </a:endParaRPr>
          </a:p>
        </p:txBody>
      </p:sp>
      <p:pic>
        <p:nvPicPr>
          <p:cNvPr id="31750" name="Picture 13" descr="txp_fig"/>
          <p:cNvPicPr>
            <a:picLocks noChangeAspect="1"/>
          </p:cNvPicPr>
          <p:nvPr>
            <p:custDataLst>
              <p:tags r:id="rId1"/>
            </p:custDataLst>
          </p:nvPr>
        </p:nvPicPr>
        <p:blipFill>
          <a:blip r:embed="rId7" cstate="print"/>
          <a:srcRect/>
          <a:stretch>
            <a:fillRect/>
          </a:stretch>
        </p:blipFill>
        <p:spPr bwMode="auto">
          <a:xfrm>
            <a:off x="9140825" y="4149725"/>
            <a:ext cx="150812" cy="223838"/>
          </a:xfrm>
          <a:prstGeom prst="rect">
            <a:avLst/>
          </a:prstGeom>
          <a:noFill/>
          <a:ln w="9525">
            <a:noFill/>
            <a:miter lim="800000"/>
            <a:headEnd/>
            <a:tailEnd/>
          </a:ln>
        </p:spPr>
      </p:pic>
      <p:pic>
        <p:nvPicPr>
          <p:cNvPr id="31751" name="Picture 7" descr="txp_fig"/>
          <p:cNvPicPr>
            <a:picLocks noChangeAspect="1" noChangeArrowheads="1"/>
          </p:cNvPicPr>
          <p:nvPr>
            <p:custDataLst>
              <p:tags r:id="rId2"/>
            </p:custDataLst>
          </p:nvPr>
        </p:nvPicPr>
        <p:blipFill>
          <a:blip r:embed="rId8" cstate="print"/>
          <a:srcRect/>
          <a:stretch>
            <a:fillRect/>
          </a:stretch>
        </p:blipFill>
        <p:spPr bwMode="auto">
          <a:xfrm>
            <a:off x="7704137" y="2306638"/>
            <a:ext cx="209550" cy="1317625"/>
          </a:xfrm>
          <a:prstGeom prst="rect">
            <a:avLst/>
          </a:prstGeom>
          <a:noFill/>
          <a:ln w="9525">
            <a:noFill/>
            <a:miter lim="800000"/>
            <a:headEnd/>
            <a:tailEnd/>
          </a:ln>
        </p:spPr>
      </p:pic>
      <p:sp>
        <p:nvSpPr>
          <p:cNvPr id="31752" name="Freeform 8"/>
          <p:cNvSpPr>
            <a:spLocks/>
          </p:cNvSpPr>
          <p:nvPr/>
        </p:nvSpPr>
        <p:spPr bwMode="auto">
          <a:xfrm>
            <a:off x="8161337" y="2128838"/>
            <a:ext cx="2133600" cy="1752600"/>
          </a:xfrm>
          <a:custGeom>
            <a:avLst/>
            <a:gdLst>
              <a:gd name="T0" fmla="*/ 0 w 1344"/>
              <a:gd name="T1" fmla="*/ 0 h 1104"/>
              <a:gd name="T2" fmla="*/ 2147483647 w 1344"/>
              <a:gd name="T3" fmla="*/ 2147483647 h 1104"/>
              <a:gd name="T4" fmla="*/ 2147483647 w 1344"/>
              <a:gd name="T5" fmla="*/ 2147483647 h 1104"/>
              <a:gd name="T6" fmla="*/ 2147483647 w 1344"/>
              <a:gd name="T7" fmla="*/ 2147483647 h 1104"/>
              <a:gd name="T8" fmla="*/ 0 60000 65536"/>
              <a:gd name="T9" fmla="*/ 0 60000 65536"/>
              <a:gd name="T10" fmla="*/ 0 60000 65536"/>
              <a:gd name="T11" fmla="*/ 0 60000 65536"/>
              <a:gd name="T12" fmla="*/ 0 w 1344"/>
              <a:gd name="T13" fmla="*/ 0 h 1104"/>
              <a:gd name="T14" fmla="*/ 1344 w 1344"/>
              <a:gd name="T15" fmla="*/ 1104 h 1104"/>
            </a:gdLst>
            <a:ahLst/>
            <a:cxnLst>
              <a:cxn ang="T8">
                <a:pos x="T0" y="T1"/>
              </a:cxn>
              <a:cxn ang="T9">
                <a:pos x="T2" y="T3"/>
              </a:cxn>
              <a:cxn ang="T10">
                <a:pos x="T4" y="T5"/>
              </a:cxn>
              <a:cxn ang="T11">
                <a:pos x="T6" y="T7"/>
              </a:cxn>
            </a:cxnLst>
            <a:rect l="T12" t="T13" r="T14" b="T15"/>
            <a:pathLst>
              <a:path w="1344" h="1104">
                <a:moveTo>
                  <a:pt x="0" y="0"/>
                </a:moveTo>
                <a:cubicBezTo>
                  <a:pt x="132" y="0"/>
                  <a:pt x="264" y="0"/>
                  <a:pt x="432" y="48"/>
                </a:cubicBezTo>
                <a:cubicBezTo>
                  <a:pt x="600" y="96"/>
                  <a:pt x="856" y="112"/>
                  <a:pt x="1008" y="288"/>
                </a:cubicBezTo>
                <a:cubicBezTo>
                  <a:pt x="1160" y="464"/>
                  <a:pt x="1252" y="784"/>
                  <a:pt x="1344" y="1104"/>
                </a:cubicBezTo>
              </a:path>
            </a:pathLst>
          </a:custGeom>
          <a:noFill/>
          <a:ln w="38100">
            <a:solidFill>
              <a:srgbClr val="3333FF"/>
            </a:solidFill>
            <a:round/>
            <a:headEnd/>
            <a:tailEnd/>
          </a:ln>
        </p:spPr>
        <p:txBody>
          <a:bodyPr/>
          <a:lstStyle/>
          <a:p>
            <a:endParaRPr lang="en-US">
              <a:latin typeface="Calibri"/>
              <a:cs typeface="Calibri"/>
            </a:endParaRPr>
          </a:p>
        </p:txBody>
      </p:sp>
      <p:pic>
        <p:nvPicPr>
          <p:cNvPr id="31753" name="Picture 9" descr="txp_fig"/>
          <p:cNvPicPr>
            <a:picLocks noChangeAspect="1" noChangeArrowheads="1"/>
          </p:cNvPicPr>
          <p:nvPr>
            <p:custDataLst>
              <p:tags r:id="rId3"/>
            </p:custDataLst>
          </p:nvPr>
        </p:nvPicPr>
        <p:blipFill>
          <a:blip r:embed="rId9" cstate="print"/>
          <a:srcRect/>
          <a:stretch>
            <a:fillRect/>
          </a:stretch>
        </p:blipFill>
        <p:spPr bwMode="auto">
          <a:xfrm>
            <a:off x="9151937" y="1900238"/>
            <a:ext cx="1136650" cy="269875"/>
          </a:xfrm>
          <a:prstGeom prst="rect">
            <a:avLst/>
          </a:prstGeom>
          <a:noFill/>
          <a:ln w="9525">
            <a:noFill/>
            <a:miter lim="800000"/>
            <a:headEnd/>
            <a:tailEnd/>
          </a:ln>
        </p:spPr>
      </p:pic>
      <p:sp>
        <p:nvSpPr>
          <p:cNvPr id="31754" name="Freeform 10"/>
          <p:cNvSpPr>
            <a:spLocks/>
          </p:cNvSpPr>
          <p:nvPr/>
        </p:nvSpPr>
        <p:spPr bwMode="auto">
          <a:xfrm>
            <a:off x="8164512" y="2430463"/>
            <a:ext cx="2130425" cy="1450975"/>
          </a:xfrm>
          <a:custGeom>
            <a:avLst/>
            <a:gdLst>
              <a:gd name="T0" fmla="*/ 0 w 1342"/>
              <a:gd name="T1" fmla="*/ 2147483647 h 914"/>
              <a:gd name="T2" fmla="*/ 2147483647 w 1342"/>
              <a:gd name="T3" fmla="*/ 2147483647 h 914"/>
              <a:gd name="T4" fmla="*/ 2147483647 w 1342"/>
              <a:gd name="T5" fmla="*/ 2147483647 h 914"/>
              <a:gd name="T6" fmla="*/ 2147483647 w 1342"/>
              <a:gd name="T7" fmla="*/ 2147483647 h 914"/>
              <a:gd name="T8" fmla="*/ 0 60000 65536"/>
              <a:gd name="T9" fmla="*/ 0 60000 65536"/>
              <a:gd name="T10" fmla="*/ 0 60000 65536"/>
              <a:gd name="T11" fmla="*/ 0 60000 65536"/>
              <a:gd name="T12" fmla="*/ 0 w 1342"/>
              <a:gd name="T13" fmla="*/ 0 h 914"/>
              <a:gd name="T14" fmla="*/ 1342 w 1342"/>
              <a:gd name="T15" fmla="*/ 914 h 914"/>
            </a:gdLst>
            <a:ahLst/>
            <a:cxnLst>
              <a:cxn ang="T8">
                <a:pos x="T0" y="T1"/>
              </a:cxn>
              <a:cxn ang="T9">
                <a:pos x="T2" y="T3"/>
              </a:cxn>
              <a:cxn ang="T10">
                <a:pos x="T4" y="T5"/>
              </a:cxn>
              <a:cxn ang="T11">
                <a:pos x="T6" y="T7"/>
              </a:cxn>
            </a:cxnLst>
            <a:rect l="T12" t="T13" r="T14" b="T15"/>
            <a:pathLst>
              <a:path w="1342" h="914">
                <a:moveTo>
                  <a:pt x="0" y="235"/>
                </a:moveTo>
                <a:cubicBezTo>
                  <a:pt x="64" y="197"/>
                  <a:pt x="228" y="8"/>
                  <a:pt x="388" y="4"/>
                </a:cubicBezTo>
                <a:cubicBezTo>
                  <a:pt x="548" y="0"/>
                  <a:pt x="799" y="62"/>
                  <a:pt x="958" y="214"/>
                </a:cubicBezTo>
                <a:cubicBezTo>
                  <a:pt x="1117" y="366"/>
                  <a:pt x="1262" y="768"/>
                  <a:pt x="1342" y="914"/>
                </a:cubicBezTo>
              </a:path>
            </a:pathLst>
          </a:custGeom>
          <a:noFill/>
          <a:ln w="38100">
            <a:solidFill>
              <a:srgbClr val="008000"/>
            </a:solidFill>
            <a:round/>
            <a:headEnd/>
            <a:tailEnd/>
          </a:ln>
        </p:spPr>
        <p:txBody>
          <a:bodyPr/>
          <a:lstStyle/>
          <a:p>
            <a:endParaRPr lang="en-US">
              <a:latin typeface="Calibri"/>
              <a:cs typeface="Calibri"/>
            </a:endParaRPr>
          </a:p>
        </p:txBody>
      </p:sp>
      <p:pic>
        <p:nvPicPr>
          <p:cNvPr id="31755" name="Picture 11" descr="txp_fig"/>
          <p:cNvPicPr>
            <a:picLocks noChangeAspect="1" noChangeArrowheads="1"/>
          </p:cNvPicPr>
          <p:nvPr>
            <p:custDataLst>
              <p:tags r:id="rId4"/>
            </p:custDataLst>
          </p:nvPr>
        </p:nvPicPr>
        <p:blipFill>
          <a:blip r:embed="rId10" cstate="print"/>
          <a:srcRect/>
          <a:stretch>
            <a:fillRect/>
          </a:stretch>
        </p:blipFill>
        <p:spPr bwMode="auto">
          <a:xfrm>
            <a:off x="8229600" y="3124200"/>
            <a:ext cx="1227137" cy="223838"/>
          </a:xfrm>
          <a:prstGeom prst="rect">
            <a:avLst/>
          </a:prstGeom>
          <a:noFill/>
          <a:ln w="9525">
            <a:noFill/>
            <a:miter lim="800000"/>
            <a:headEnd/>
            <a:tailEnd/>
          </a:ln>
        </p:spPr>
      </p:pic>
      <p:pic>
        <p:nvPicPr>
          <p:cNvPr id="31756" name="Picture 12" descr="txp_fig"/>
          <p:cNvPicPr>
            <a:picLocks noChangeAspect="1" noChangeArrowheads="1"/>
          </p:cNvPicPr>
          <p:nvPr>
            <p:custDataLst>
              <p:tags r:id="rId5"/>
            </p:custDataLst>
          </p:nvPr>
        </p:nvPicPr>
        <p:blipFill>
          <a:blip r:embed="rId11" cstate="print"/>
          <a:srcRect/>
          <a:stretch>
            <a:fillRect/>
          </a:stretch>
        </p:blipFill>
        <p:spPr bwMode="auto">
          <a:xfrm>
            <a:off x="9228137" y="3424238"/>
            <a:ext cx="584200" cy="209550"/>
          </a:xfrm>
          <a:prstGeom prst="rect">
            <a:avLst/>
          </a:prstGeom>
          <a:noFill/>
          <a:ln w="9525">
            <a:noFill/>
            <a:miter lim="800000"/>
            <a:headEnd/>
            <a:tailEnd/>
          </a:ln>
        </p:spPr>
      </p:pic>
      <p:sp>
        <p:nvSpPr>
          <p:cNvPr id="31757" name="Freeform 13"/>
          <p:cNvSpPr>
            <a:spLocks/>
          </p:cNvSpPr>
          <p:nvPr/>
        </p:nvSpPr>
        <p:spPr bwMode="auto">
          <a:xfrm>
            <a:off x="8161337" y="2420938"/>
            <a:ext cx="2130425" cy="1463675"/>
          </a:xfrm>
          <a:custGeom>
            <a:avLst/>
            <a:gdLst>
              <a:gd name="T0" fmla="*/ 0 w 1342"/>
              <a:gd name="T1" fmla="*/ 2147483647 h 922"/>
              <a:gd name="T2" fmla="*/ 2147483647 w 1342"/>
              <a:gd name="T3" fmla="*/ 2147483647 h 922"/>
              <a:gd name="T4" fmla="*/ 2147483647 w 1342"/>
              <a:gd name="T5" fmla="*/ 2147483647 h 922"/>
              <a:gd name="T6" fmla="*/ 2147483647 w 1342"/>
              <a:gd name="T7" fmla="*/ 2147483647 h 922"/>
              <a:gd name="T8" fmla="*/ 0 60000 65536"/>
              <a:gd name="T9" fmla="*/ 0 60000 65536"/>
              <a:gd name="T10" fmla="*/ 0 60000 65536"/>
              <a:gd name="T11" fmla="*/ 0 60000 65536"/>
              <a:gd name="T12" fmla="*/ 0 w 1342"/>
              <a:gd name="T13" fmla="*/ 0 h 922"/>
              <a:gd name="T14" fmla="*/ 1342 w 1342"/>
              <a:gd name="T15" fmla="*/ 922 h 922"/>
            </a:gdLst>
            <a:ahLst/>
            <a:cxnLst>
              <a:cxn ang="T8">
                <a:pos x="T0" y="T1"/>
              </a:cxn>
              <a:cxn ang="T9">
                <a:pos x="T2" y="T3"/>
              </a:cxn>
              <a:cxn ang="T10">
                <a:pos x="T4" y="T5"/>
              </a:cxn>
              <a:cxn ang="T11">
                <a:pos x="T6" y="T7"/>
              </a:cxn>
            </a:cxnLst>
            <a:rect l="T12" t="T13" r="T14" b="T15"/>
            <a:pathLst>
              <a:path w="1342" h="922">
                <a:moveTo>
                  <a:pt x="0" y="243"/>
                </a:moveTo>
                <a:cubicBezTo>
                  <a:pt x="93" y="203"/>
                  <a:pt x="406" y="8"/>
                  <a:pt x="557" y="4"/>
                </a:cubicBezTo>
                <a:cubicBezTo>
                  <a:pt x="708" y="0"/>
                  <a:pt x="776" y="67"/>
                  <a:pt x="907" y="220"/>
                </a:cubicBezTo>
                <a:cubicBezTo>
                  <a:pt x="1038" y="373"/>
                  <a:pt x="1252" y="776"/>
                  <a:pt x="1342" y="922"/>
                </a:cubicBezTo>
              </a:path>
            </a:pathLst>
          </a:custGeom>
          <a:noFill/>
          <a:ln w="38100">
            <a:solidFill>
              <a:srgbClr val="CC0000"/>
            </a:solidFill>
            <a:round/>
            <a:headEnd/>
            <a:tailEnd/>
          </a:ln>
        </p:spPr>
        <p:txBody>
          <a:bodyPr/>
          <a:lstStyle/>
          <a:p>
            <a:endParaRPr lang="en-US">
              <a:latin typeface="Calibri"/>
              <a:cs typeface="Calibri"/>
            </a:endParaRPr>
          </a:p>
        </p:txBody>
      </p:sp>
      <p:pic>
        <p:nvPicPr>
          <p:cNvPr id="14"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7323298" y="4375150"/>
            <a:ext cx="1032052" cy="1543050"/>
          </a:xfrm>
          <a:prstGeom prst="rect">
            <a:avLst/>
          </a:prstGeom>
          <a:noFill/>
        </p:spPr>
      </p:pic>
      <p:pic>
        <p:nvPicPr>
          <p:cNvPr id="15" name="Picture 2"/>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618537" y="4451367"/>
            <a:ext cx="1108477" cy="1543016"/>
          </a:xfrm>
          <a:prstGeom prst="rect">
            <a:avLst/>
          </a:prstGeom>
          <a:noFill/>
        </p:spPr>
      </p:pic>
      <p:pic>
        <p:nvPicPr>
          <p:cNvPr id="16" name="Picture 2"/>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10066596" y="4400550"/>
            <a:ext cx="1410271" cy="1543050"/>
          </a:xfrm>
          <a:prstGeom prst="rect">
            <a:avLst/>
          </a:prstGeom>
          <a:noFill/>
        </p:spPr>
      </p:pic>
    </p:spTree>
    <p:extLst>
      <p:ext uri="{BB962C8B-B14F-4D97-AF65-F5344CB8AC3E}">
        <p14:creationId xmlns:p14="http://schemas.microsoft.com/office/powerpoint/2010/main" val="12195991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86000" y="1371600"/>
            <a:ext cx="7500937" cy="4585938"/>
          </a:xfrm>
          <a:prstGeom prst="rect">
            <a:avLst/>
          </a:prstGeom>
          <a:noFill/>
        </p:spPr>
      </p:pic>
    </p:spTree>
    <p:extLst>
      <p:ext uri="{BB962C8B-B14F-4D97-AF65-F5344CB8AC3E}">
        <p14:creationId xmlns:p14="http://schemas.microsoft.com/office/powerpoint/2010/main" val="714530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a:t>Errors, and What to Do</a:t>
            </a:r>
          </a:p>
        </p:txBody>
      </p:sp>
      <p:sp>
        <p:nvSpPr>
          <p:cNvPr id="32771" name="Rectangle 3"/>
          <p:cNvSpPr>
            <a:spLocks noGrp="1" noChangeArrowheads="1"/>
          </p:cNvSpPr>
          <p:nvPr>
            <p:ph idx="1"/>
          </p:nvPr>
        </p:nvSpPr>
        <p:spPr>
          <a:xfrm>
            <a:off x="2133600" y="1447800"/>
            <a:ext cx="8229600" cy="4800600"/>
          </a:xfrm>
        </p:spPr>
        <p:txBody>
          <a:bodyPr/>
          <a:lstStyle/>
          <a:p>
            <a:pPr eaLnBrk="1" hangingPunct="1"/>
            <a:r>
              <a:rPr lang="en-US" sz="2400" dirty="0"/>
              <a:t>Examples of errors</a:t>
            </a:r>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p:txBody>
      </p:sp>
      <p:sp>
        <p:nvSpPr>
          <p:cNvPr id="32772" name="Text Box 4"/>
          <p:cNvSpPr txBox="1">
            <a:spLocks noChangeArrowheads="1"/>
          </p:cNvSpPr>
          <p:nvPr/>
        </p:nvSpPr>
        <p:spPr bwMode="auto">
          <a:xfrm>
            <a:off x="2590800" y="2082800"/>
            <a:ext cx="6781800" cy="1697038"/>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Dear GlobalSCAPE Customer, </a:t>
            </a:r>
          </a:p>
          <a:p>
            <a:pPr>
              <a:spcBef>
                <a:spcPct val="50000"/>
              </a:spcBef>
            </a:pPr>
            <a:r>
              <a:rPr lang="en-US" sz="1400">
                <a:latin typeface="Courier New" pitchFamily="49" charset="0"/>
              </a:rPr>
              <a:t>GlobalSCAPE has partnered with ScanSoft to offer you the latest version of OmniPage Pro, for just $99.99* - the regular list price is $499! The most common question we've received about this offer is - Is this genuine? We would like to assure you that this offer is authorized by ScanSoft, is genuine and valid. You can get the . . .</a:t>
            </a:r>
          </a:p>
        </p:txBody>
      </p:sp>
      <p:sp>
        <p:nvSpPr>
          <p:cNvPr id="32773" name="Text Box 5"/>
          <p:cNvSpPr txBox="1">
            <a:spLocks noChangeArrowheads="1"/>
          </p:cNvSpPr>
          <p:nvPr/>
        </p:nvSpPr>
        <p:spPr bwMode="auto">
          <a:xfrm>
            <a:off x="2590800" y="3987800"/>
            <a:ext cx="6781800" cy="1803400"/>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 . . To receive your $30 Amazon.com promotional certificate, click through to</a:t>
            </a:r>
          </a:p>
          <a:p>
            <a:pPr>
              <a:spcBef>
                <a:spcPct val="50000"/>
              </a:spcBef>
            </a:pPr>
            <a:r>
              <a:rPr lang="en-US" sz="1400">
                <a:latin typeface="Courier New" pitchFamily="49" charset="0"/>
              </a:rPr>
              <a:t>  http://www.amazon.com/apparel</a:t>
            </a:r>
          </a:p>
          <a:p>
            <a:pPr>
              <a:spcBef>
                <a:spcPct val="50000"/>
              </a:spcBef>
            </a:pPr>
            <a:r>
              <a:rPr lang="en-US" sz="1400">
                <a:latin typeface="Courier New" pitchFamily="49" charset="0"/>
              </a:rPr>
              <a:t>and see the prominent link for the $30 offer. All details are there. We hope you enjoyed receiving this message. However, if you'd rather not receive future e-mails announcing new store launches, please click . . .</a:t>
            </a:r>
          </a:p>
        </p:txBody>
      </p:sp>
    </p:spTree>
    <p:extLst>
      <p:ext uri="{BB962C8B-B14F-4D97-AF65-F5344CB8AC3E}">
        <p14:creationId xmlns:p14="http://schemas.microsoft.com/office/powerpoint/2010/main" val="46744762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a:t>What to Do About Errors?</a:t>
            </a:r>
          </a:p>
        </p:txBody>
      </p:sp>
      <p:sp>
        <p:nvSpPr>
          <p:cNvPr id="33795" name="Rectangle 3"/>
          <p:cNvSpPr>
            <a:spLocks noGrp="1" noChangeArrowheads="1"/>
          </p:cNvSpPr>
          <p:nvPr>
            <p:ph idx="1"/>
          </p:nvPr>
        </p:nvSpPr>
        <p:spPr>
          <a:xfrm>
            <a:off x="406400" y="1397001"/>
            <a:ext cx="6451600" cy="4729164"/>
          </a:xfrm>
        </p:spPr>
        <p:txBody>
          <a:bodyPr/>
          <a:lstStyle/>
          <a:p>
            <a:pPr eaLnBrk="1" hangingPunct="1">
              <a:lnSpc>
                <a:spcPct val="80000"/>
              </a:lnSpc>
            </a:pPr>
            <a:r>
              <a:rPr lang="en-US" sz="2400" dirty="0"/>
              <a:t>Need more features– words aren’t enough!</a:t>
            </a:r>
          </a:p>
          <a:p>
            <a:pPr lvl="1" eaLnBrk="1" hangingPunct="1">
              <a:lnSpc>
                <a:spcPct val="80000"/>
              </a:lnSpc>
            </a:pPr>
            <a:r>
              <a:rPr lang="en-US" sz="2000" dirty="0"/>
              <a:t>Have you emailed the sender before?</a:t>
            </a:r>
          </a:p>
          <a:p>
            <a:pPr lvl="1" eaLnBrk="1" hangingPunct="1">
              <a:lnSpc>
                <a:spcPct val="80000"/>
              </a:lnSpc>
            </a:pPr>
            <a:r>
              <a:rPr lang="en-US" sz="2000" dirty="0"/>
              <a:t>Have 1K other people just gotten the same email?</a:t>
            </a:r>
          </a:p>
          <a:p>
            <a:pPr lvl="1" eaLnBrk="1" hangingPunct="1">
              <a:lnSpc>
                <a:spcPct val="80000"/>
              </a:lnSpc>
            </a:pPr>
            <a:r>
              <a:rPr lang="en-US" sz="2000" dirty="0"/>
              <a:t>Is the sending information consistent? </a:t>
            </a:r>
          </a:p>
          <a:p>
            <a:pPr lvl="1" eaLnBrk="1" hangingPunct="1">
              <a:lnSpc>
                <a:spcPct val="80000"/>
              </a:lnSpc>
            </a:pPr>
            <a:r>
              <a:rPr lang="en-US" sz="2000" dirty="0"/>
              <a:t>Is the email in ALL CAPS?</a:t>
            </a:r>
          </a:p>
          <a:p>
            <a:pPr lvl="1" eaLnBrk="1" hangingPunct="1">
              <a:lnSpc>
                <a:spcPct val="80000"/>
              </a:lnSpc>
            </a:pPr>
            <a:r>
              <a:rPr lang="en-US" sz="2000" dirty="0"/>
              <a:t>Do inline URLs point where they say they point?</a:t>
            </a:r>
          </a:p>
          <a:p>
            <a:pPr lvl="1" eaLnBrk="1" hangingPunct="1">
              <a:lnSpc>
                <a:spcPct val="80000"/>
              </a:lnSpc>
            </a:pPr>
            <a:r>
              <a:rPr lang="en-US" sz="2000" dirty="0"/>
              <a:t>Does the email address you by (your) name?</a:t>
            </a:r>
          </a:p>
          <a:p>
            <a:pPr eaLnBrk="1" hangingPunct="1">
              <a:lnSpc>
                <a:spcPct val="80000"/>
              </a:lnSpc>
            </a:pPr>
            <a:endParaRPr lang="en-US" sz="2400" dirty="0"/>
          </a:p>
          <a:p>
            <a:pPr eaLnBrk="1" hangingPunct="1">
              <a:lnSpc>
                <a:spcPct val="80000"/>
              </a:lnSpc>
            </a:pPr>
            <a:r>
              <a:rPr lang="en-US" sz="2400" dirty="0"/>
              <a:t>Can add these information sources as new variables in the NB model</a:t>
            </a:r>
          </a:p>
          <a:p>
            <a:pPr eaLnBrk="1" hangingPunct="1">
              <a:lnSpc>
                <a:spcPct val="80000"/>
              </a:lnSpc>
            </a:pPr>
            <a:endParaRPr lang="en-US" sz="2400" dirty="0"/>
          </a:p>
          <a:p>
            <a:pPr eaLnBrk="1" hangingPunct="1">
              <a:lnSpc>
                <a:spcPct val="80000"/>
              </a:lnSpc>
            </a:pPr>
            <a:r>
              <a:rPr lang="en-US" sz="2400" dirty="0"/>
              <a:t>Next class we’ll talk about classifiers which let you easily add arbitrary features more easily</a:t>
            </a:r>
          </a:p>
          <a:p>
            <a:pPr eaLnBrk="1" hangingPunct="1">
              <a:lnSpc>
                <a:spcPct val="80000"/>
              </a:lnSpc>
            </a:pPr>
            <a:endParaRPr lang="en-US" sz="24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24800" y="1371722"/>
            <a:ext cx="3233737" cy="4585694"/>
          </a:xfrm>
          <a:prstGeom prst="rect">
            <a:avLst/>
          </a:prstGeom>
          <a:noFill/>
        </p:spPr>
      </p:pic>
      <p:sp>
        <p:nvSpPr>
          <p:cNvPr id="5" name="Rectangle 4"/>
          <p:cNvSpPr/>
          <p:nvPr/>
        </p:nvSpPr>
        <p:spPr>
          <a:xfrm>
            <a:off x="7848600" y="1447800"/>
            <a:ext cx="304800" cy="4648200"/>
          </a:xfrm>
          <a:prstGeom prst="rect">
            <a:avLst/>
          </a:prstGeom>
          <a:gradFill flip="none" rotWithShape="1">
            <a:gsLst>
              <a:gs pos="0">
                <a:schemeClr val="bg1"/>
              </a:gs>
              <a:gs pos="47000">
                <a:schemeClr val="bg1">
                  <a:alpha val="5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70526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t>Baselines</a:t>
            </a:r>
          </a:p>
        </p:txBody>
      </p:sp>
      <p:sp>
        <p:nvSpPr>
          <p:cNvPr id="35843" name="Rectangle 3"/>
          <p:cNvSpPr>
            <a:spLocks noGrp="1" noChangeArrowheads="1"/>
          </p:cNvSpPr>
          <p:nvPr>
            <p:ph idx="1"/>
          </p:nvPr>
        </p:nvSpPr>
        <p:spPr/>
        <p:txBody>
          <a:bodyPr/>
          <a:lstStyle/>
          <a:p>
            <a:pPr eaLnBrk="1" hangingPunct="1">
              <a:lnSpc>
                <a:spcPct val="80000"/>
              </a:lnSpc>
            </a:pPr>
            <a:r>
              <a:rPr lang="en-US" sz="2400"/>
              <a:t>First step: get a </a:t>
            </a:r>
            <a:r>
              <a:rPr lang="en-US" sz="2400">
                <a:solidFill>
                  <a:srgbClr val="CC0000"/>
                </a:solidFill>
              </a:rPr>
              <a:t>baseline</a:t>
            </a:r>
          </a:p>
          <a:p>
            <a:pPr lvl="1" eaLnBrk="1" hangingPunct="1">
              <a:lnSpc>
                <a:spcPct val="80000"/>
              </a:lnSpc>
            </a:pPr>
            <a:r>
              <a:rPr lang="en-US" sz="2000"/>
              <a:t>Baselines are very simple “straw man” procedures</a:t>
            </a:r>
          </a:p>
          <a:p>
            <a:pPr lvl="1" eaLnBrk="1" hangingPunct="1">
              <a:lnSpc>
                <a:spcPct val="80000"/>
              </a:lnSpc>
            </a:pPr>
            <a:r>
              <a:rPr lang="en-US" sz="2000"/>
              <a:t>Help determine how hard the task is</a:t>
            </a:r>
          </a:p>
          <a:p>
            <a:pPr lvl="1" eaLnBrk="1" hangingPunct="1">
              <a:lnSpc>
                <a:spcPct val="80000"/>
              </a:lnSpc>
            </a:pPr>
            <a:r>
              <a:rPr lang="en-US" sz="2000"/>
              <a:t>Help know what a “good” accuracy is</a:t>
            </a:r>
          </a:p>
          <a:p>
            <a:pPr eaLnBrk="1" hangingPunct="1">
              <a:lnSpc>
                <a:spcPct val="80000"/>
              </a:lnSpc>
            </a:pPr>
            <a:endParaRPr lang="en-US" sz="2400"/>
          </a:p>
          <a:p>
            <a:pPr eaLnBrk="1" hangingPunct="1">
              <a:lnSpc>
                <a:spcPct val="80000"/>
              </a:lnSpc>
            </a:pPr>
            <a:r>
              <a:rPr lang="en-US" sz="2400"/>
              <a:t>Weak baseline: most frequent label classifier</a:t>
            </a:r>
          </a:p>
          <a:p>
            <a:pPr lvl="1" eaLnBrk="1" hangingPunct="1">
              <a:lnSpc>
                <a:spcPct val="80000"/>
              </a:lnSpc>
            </a:pPr>
            <a:r>
              <a:rPr lang="en-US" sz="2000"/>
              <a:t>Gives all test instances whatever label was most common in the training set</a:t>
            </a:r>
          </a:p>
          <a:p>
            <a:pPr lvl="1" eaLnBrk="1" hangingPunct="1">
              <a:lnSpc>
                <a:spcPct val="80000"/>
              </a:lnSpc>
            </a:pPr>
            <a:r>
              <a:rPr lang="en-US" sz="2000"/>
              <a:t>E.g. for spam filtering, might label everything as ham</a:t>
            </a:r>
          </a:p>
          <a:p>
            <a:pPr lvl="1" eaLnBrk="1" hangingPunct="1">
              <a:lnSpc>
                <a:spcPct val="80000"/>
              </a:lnSpc>
            </a:pPr>
            <a:r>
              <a:rPr lang="en-US" sz="2000"/>
              <a:t>Accuracy might be very high if the problem is skewed</a:t>
            </a:r>
          </a:p>
          <a:p>
            <a:pPr lvl="1" eaLnBrk="1" hangingPunct="1">
              <a:lnSpc>
                <a:spcPct val="80000"/>
              </a:lnSpc>
            </a:pPr>
            <a:r>
              <a:rPr lang="en-US" sz="2000"/>
              <a:t>E.g. calling everything “ham” gets 66%, so a classifier that gets 70% isn’t very good…</a:t>
            </a:r>
          </a:p>
          <a:p>
            <a:pPr lvl="1" eaLnBrk="1" hangingPunct="1">
              <a:lnSpc>
                <a:spcPct val="80000"/>
              </a:lnSpc>
            </a:pPr>
            <a:endParaRPr lang="en-US" sz="2000"/>
          </a:p>
          <a:p>
            <a:pPr eaLnBrk="1" hangingPunct="1">
              <a:lnSpc>
                <a:spcPct val="80000"/>
              </a:lnSpc>
            </a:pPr>
            <a:r>
              <a:rPr lang="en-US" sz="2400"/>
              <a:t>For real research, usually use previous work as a (strong) baseline</a:t>
            </a:r>
          </a:p>
          <a:p>
            <a:pPr lvl="1" eaLnBrk="1" hangingPunct="1">
              <a:lnSpc>
                <a:spcPct val="80000"/>
              </a:lnSpc>
            </a:pPr>
            <a:endParaRPr lang="en-US" sz="2000"/>
          </a:p>
        </p:txBody>
      </p:sp>
    </p:spTree>
    <p:extLst>
      <p:ext uri="{BB962C8B-B14F-4D97-AF65-F5344CB8AC3E}">
        <p14:creationId xmlns:p14="http://schemas.microsoft.com/office/powerpoint/2010/main" val="14286698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t>Confidences from a Classifier</a:t>
            </a:r>
          </a:p>
        </p:txBody>
      </p:sp>
      <p:sp>
        <p:nvSpPr>
          <p:cNvPr id="1299459" name="Rectangle 3"/>
          <p:cNvSpPr>
            <a:spLocks noGrp="1" noChangeArrowheads="1"/>
          </p:cNvSpPr>
          <p:nvPr>
            <p:ph idx="1"/>
          </p:nvPr>
        </p:nvSpPr>
        <p:spPr>
          <a:xfrm>
            <a:off x="457200" y="1600200"/>
            <a:ext cx="5410200" cy="5029200"/>
          </a:xfrm>
        </p:spPr>
        <p:txBody>
          <a:bodyPr/>
          <a:lstStyle/>
          <a:p>
            <a:pPr eaLnBrk="1" hangingPunct="1">
              <a:lnSpc>
                <a:spcPct val="80000"/>
              </a:lnSpc>
            </a:pPr>
            <a:r>
              <a:rPr lang="en-US" sz="2000"/>
              <a:t>The </a:t>
            </a:r>
            <a:r>
              <a:rPr lang="en-US" sz="2000">
                <a:solidFill>
                  <a:srgbClr val="CC0000"/>
                </a:solidFill>
              </a:rPr>
              <a:t>confidence </a:t>
            </a:r>
            <a:r>
              <a:rPr lang="en-US" sz="2000"/>
              <a:t>of a probabilistic classifier:</a:t>
            </a:r>
          </a:p>
          <a:p>
            <a:pPr lvl="1" eaLnBrk="1" hangingPunct="1">
              <a:lnSpc>
                <a:spcPct val="80000"/>
              </a:lnSpc>
            </a:pPr>
            <a:r>
              <a:rPr lang="en-US" sz="1800"/>
              <a:t>Posterior over the top label</a:t>
            </a:r>
          </a:p>
          <a:p>
            <a:pPr lvl="1" eaLnBrk="1" hangingPunct="1">
              <a:lnSpc>
                <a:spcPct val="80000"/>
              </a:lnSpc>
            </a:pPr>
            <a:endParaRPr lang="en-US" sz="1800"/>
          </a:p>
          <a:p>
            <a:pPr lvl="1" eaLnBrk="1" hangingPunct="1">
              <a:lnSpc>
                <a:spcPct val="80000"/>
              </a:lnSpc>
            </a:pPr>
            <a:endParaRPr lang="en-US" sz="1800"/>
          </a:p>
          <a:p>
            <a:pPr lvl="1" eaLnBrk="1" hangingPunct="1">
              <a:lnSpc>
                <a:spcPct val="80000"/>
              </a:lnSpc>
            </a:pPr>
            <a:endParaRPr lang="en-US" sz="1800"/>
          </a:p>
          <a:p>
            <a:pPr lvl="1" eaLnBrk="1" hangingPunct="1">
              <a:lnSpc>
                <a:spcPct val="80000"/>
              </a:lnSpc>
            </a:pPr>
            <a:r>
              <a:rPr lang="en-US" sz="1800"/>
              <a:t>Represents how sure the classifier is of the classification</a:t>
            </a:r>
          </a:p>
          <a:p>
            <a:pPr lvl="1" eaLnBrk="1" hangingPunct="1">
              <a:lnSpc>
                <a:spcPct val="80000"/>
              </a:lnSpc>
            </a:pPr>
            <a:r>
              <a:rPr lang="en-US" sz="1800"/>
              <a:t>Any probabilistic model will have confidences</a:t>
            </a:r>
          </a:p>
          <a:p>
            <a:pPr lvl="1" eaLnBrk="1" hangingPunct="1">
              <a:lnSpc>
                <a:spcPct val="80000"/>
              </a:lnSpc>
            </a:pPr>
            <a:r>
              <a:rPr lang="en-US" sz="1800"/>
              <a:t>No guarantee confidence is correct</a:t>
            </a:r>
          </a:p>
          <a:p>
            <a:pPr eaLnBrk="1" hangingPunct="1">
              <a:lnSpc>
                <a:spcPct val="80000"/>
              </a:lnSpc>
            </a:pPr>
            <a:endParaRPr lang="en-US" sz="2000"/>
          </a:p>
          <a:p>
            <a:pPr eaLnBrk="1" hangingPunct="1">
              <a:lnSpc>
                <a:spcPct val="80000"/>
              </a:lnSpc>
            </a:pPr>
            <a:r>
              <a:rPr lang="en-US" sz="2000"/>
              <a:t>Calibration</a:t>
            </a:r>
          </a:p>
          <a:p>
            <a:pPr lvl="1" eaLnBrk="1" hangingPunct="1">
              <a:lnSpc>
                <a:spcPct val="80000"/>
              </a:lnSpc>
            </a:pPr>
            <a:r>
              <a:rPr lang="en-US" sz="1800"/>
              <a:t>Weak calibration: higher confidences mean higher accuracy</a:t>
            </a:r>
          </a:p>
          <a:p>
            <a:pPr lvl="1" eaLnBrk="1" hangingPunct="1">
              <a:lnSpc>
                <a:spcPct val="80000"/>
              </a:lnSpc>
            </a:pPr>
            <a:r>
              <a:rPr lang="en-US" sz="1800"/>
              <a:t>Strong calibration: confidence predicts accuracy rate</a:t>
            </a:r>
          </a:p>
          <a:p>
            <a:pPr lvl="1" eaLnBrk="1" hangingPunct="1">
              <a:lnSpc>
                <a:spcPct val="80000"/>
              </a:lnSpc>
            </a:pPr>
            <a:r>
              <a:rPr lang="en-US" sz="1800"/>
              <a:t>What’s the value of calibration?</a:t>
            </a:r>
          </a:p>
        </p:txBody>
      </p:sp>
      <p:pic>
        <p:nvPicPr>
          <p:cNvPr id="36868" name="Picture 34" descr="txp_fig"/>
          <p:cNvPicPr>
            <a:picLocks noChangeAspect="1"/>
          </p:cNvPicPr>
          <p:nvPr>
            <p:custDataLst>
              <p:tags r:id="rId1"/>
            </p:custDataLst>
          </p:nvPr>
        </p:nvPicPr>
        <p:blipFill>
          <a:blip r:embed="rId10" cstate="print"/>
          <a:srcRect/>
          <a:stretch>
            <a:fillRect/>
          </a:stretch>
        </p:blipFill>
        <p:spPr bwMode="auto">
          <a:xfrm>
            <a:off x="1524000" y="2384425"/>
            <a:ext cx="3654425" cy="395288"/>
          </a:xfrm>
          <a:prstGeom prst="rect">
            <a:avLst/>
          </a:prstGeom>
          <a:noFill/>
          <a:ln w="9525">
            <a:noFill/>
            <a:miter lim="800000"/>
            <a:headEnd/>
            <a:tailEnd/>
          </a:ln>
        </p:spPr>
      </p:pic>
      <p:grpSp>
        <p:nvGrpSpPr>
          <p:cNvPr id="36869" name="Group 5"/>
          <p:cNvGrpSpPr>
            <a:grpSpLocks/>
          </p:cNvGrpSpPr>
          <p:nvPr/>
        </p:nvGrpSpPr>
        <p:grpSpPr bwMode="auto">
          <a:xfrm>
            <a:off x="6705600" y="1611313"/>
            <a:ext cx="1600200" cy="1538287"/>
            <a:chOff x="4179" y="1008"/>
            <a:chExt cx="1149" cy="1104"/>
          </a:xfrm>
        </p:grpSpPr>
        <p:sp>
          <p:nvSpPr>
            <p:cNvPr id="36890" name="Line 6"/>
            <p:cNvSpPr>
              <a:spLocks noChangeShapeType="1"/>
            </p:cNvSpPr>
            <p:nvPr/>
          </p:nvSpPr>
          <p:spPr bwMode="auto">
            <a:xfrm>
              <a:off x="4368" y="1842"/>
              <a:ext cx="960" cy="0"/>
            </a:xfrm>
            <a:prstGeom prst="line">
              <a:avLst/>
            </a:prstGeom>
            <a:noFill/>
            <a:ln w="38100">
              <a:solidFill>
                <a:schemeClr val="tx1"/>
              </a:solidFill>
              <a:round/>
              <a:headEnd/>
              <a:tailEnd/>
            </a:ln>
          </p:spPr>
          <p:txBody>
            <a:bodyPr/>
            <a:lstStyle/>
            <a:p>
              <a:endParaRPr lang="en-US"/>
            </a:p>
          </p:txBody>
        </p:sp>
        <p:pic>
          <p:nvPicPr>
            <p:cNvPr id="36891" name="Picture 7" descr="txp_fig"/>
            <p:cNvPicPr>
              <a:picLocks noChangeAspect="1" noChangeArrowheads="1"/>
            </p:cNvPicPr>
            <p:nvPr>
              <p:custDataLst>
                <p:tags r:id="rId6"/>
              </p:custDataLst>
            </p:nvPr>
          </p:nvPicPr>
          <p:blipFill>
            <a:blip r:embed="rId11" cstate="print"/>
            <a:srcRect/>
            <a:stretch>
              <a:fillRect/>
            </a:stretch>
          </p:blipFill>
          <p:spPr bwMode="auto">
            <a:xfrm>
              <a:off x="4608" y="1938"/>
              <a:ext cx="523" cy="174"/>
            </a:xfrm>
            <a:prstGeom prst="rect">
              <a:avLst/>
            </a:prstGeom>
            <a:noFill/>
            <a:ln w="9525">
              <a:noFill/>
              <a:miter lim="800000"/>
              <a:headEnd/>
              <a:tailEnd/>
            </a:ln>
          </p:spPr>
        </p:pic>
        <p:pic>
          <p:nvPicPr>
            <p:cNvPr id="36892" name="Picture 8" descr="txp_fig"/>
            <p:cNvPicPr>
              <a:picLocks noChangeAspect="1" noChangeArrowheads="1"/>
            </p:cNvPicPr>
            <p:nvPr>
              <p:custDataLst>
                <p:tags r:id="rId7"/>
              </p:custDataLst>
            </p:nvPr>
          </p:nvPicPr>
          <p:blipFill>
            <a:blip r:embed="rId12" cstate="print"/>
            <a:srcRect/>
            <a:stretch>
              <a:fillRect/>
            </a:stretch>
          </p:blipFill>
          <p:spPr bwMode="auto">
            <a:xfrm>
              <a:off x="4179" y="1122"/>
              <a:ext cx="93" cy="585"/>
            </a:xfrm>
            <a:prstGeom prst="rect">
              <a:avLst/>
            </a:prstGeom>
            <a:noFill/>
            <a:ln w="9525">
              <a:noFill/>
              <a:miter lim="800000"/>
              <a:headEnd/>
              <a:tailEnd/>
            </a:ln>
          </p:spPr>
        </p:pic>
        <p:sp>
          <p:nvSpPr>
            <p:cNvPr id="36893" name="Line 9"/>
            <p:cNvSpPr>
              <a:spLocks noChangeShapeType="1"/>
            </p:cNvSpPr>
            <p:nvPr/>
          </p:nvSpPr>
          <p:spPr bwMode="auto">
            <a:xfrm flipV="1">
              <a:off x="4368" y="1026"/>
              <a:ext cx="0" cy="816"/>
            </a:xfrm>
            <a:prstGeom prst="line">
              <a:avLst/>
            </a:prstGeom>
            <a:noFill/>
            <a:ln w="38100">
              <a:solidFill>
                <a:schemeClr val="tx1"/>
              </a:solidFill>
              <a:round/>
              <a:headEnd/>
              <a:tailEnd/>
            </a:ln>
          </p:spPr>
          <p:txBody>
            <a:bodyPr/>
            <a:lstStyle/>
            <a:p>
              <a:endParaRPr lang="en-US"/>
            </a:p>
          </p:txBody>
        </p:sp>
        <p:sp>
          <p:nvSpPr>
            <p:cNvPr id="36894" name="Rectangle 10"/>
            <p:cNvSpPr>
              <a:spLocks noChangeArrowheads="1"/>
            </p:cNvSpPr>
            <p:nvPr/>
          </p:nvSpPr>
          <p:spPr bwMode="auto">
            <a:xfrm>
              <a:off x="4416" y="1776"/>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5" name="Rectangle 11"/>
            <p:cNvSpPr>
              <a:spLocks noChangeArrowheads="1"/>
            </p:cNvSpPr>
            <p:nvPr/>
          </p:nvSpPr>
          <p:spPr bwMode="auto">
            <a:xfrm>
              <a:off x="4608" y="1632"/>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6" name="Rectangle 12"/>
            <p:cNvSpPr>
              <a:spLocks noChangeArrowheads="1"/>
            </p:cNvSpPr>
            <p:nvPr/>
          </p:nvSpPr>
          <p:spPr bwMode="auto">
            <a:xfrm>
              <a:off x="4800" y="1488"/>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7" name="Rectangle 13"/>
            <p:cNvSpPr>
              <a:spLocks noChangeArrowheads="1"/>
            </p:cNvSpPr>
            <p:nvPr/>
          </p:nvSpPr>
          <p:spPr bwMode="auto">
            <a:xfrm>
              <a:off x="4992" y="1248"/>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8" name="Rectangle 14"/>
            <p:cNvSpPr>
              <a:spLocks noChangeArrowheads="1"/>
            </p:cNvSpPr>
            <p:nvPr/>
          </p:nvSpPr>
          <p:spPr bwMode="auto">
            <a:xfrm>
              <a:off x="5184" y="1008"/>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0" name="Group 15"/>
          <p:cNvGrpSpPr>
            <a:grpSpLocks/>
          </p:cNvGrpSpPr>
          <p:nvPr/>
        </p:nvGrpSpPr>
        <p:grpSpPr bwMode="auto">
          <a:xfrm>
            <a:off x="6705600" y="3363913"/>
            <a:ext cx="1600200" cy="1538287"/>
            <a:chOff x="4179" y="2304"/>
            <a:chExt cx="1149" cy="1104"/>
          </a:xfrm>
        </p:grpSpPr>
        <p:sp>
          <p:nvSpPr>
            <p:cNvPr id="36881" name="Line 16"/>
            <p:cNvSpPr>
              <a:spLocks noChangeShapeType="1"/>
            </p:cNvSpPr>
            <p:nvPr/>
          </p:nvSpPr>
          <p:spPr bwMode="auto">
            <a:xfrm>
              <a:off x="4368" y="3138"/>
              <a:ext cx="960" cy="0"/>
            </a:xfrm>
            <a:prstGeom prst="line">
              <a:avLst/>
            </a:prstGeom>
            <a:noFill/>
            <a:ln w="38100">
              <a:solidFill>
                <a:schemeClr val="tx1"/>
              </a:solidFill>
              <a:round/>
              <a:headEnd/>
              <a:tailEnd/>
            </a:ln>
          </p:spPr>
          <p:txBody>
            <a:bodyPr/>
            <a:lstStyle/>
            <a:p>
              <a:endParaRPr lang="en-US"/>
            </a:p>
          </p:txBody>
        </p:sp>
        <p:pic>
          <p:nvPicPr>
            <p:cNvPr id="36882" name="Picture 17" descr="txp_fig"/>
            <p:cNvPicPr>
              <a:picLocks noChangeAspect="1" noChangeArrowheads="1"/>
            </p:cNvPicPr>
            <p:nvPr>
              <p:custDataLst>
                <p:tags r:id="rId4"/>
              </p:custDataLst>
            </p:nvPr>
          </p:nvPicPr>
          <p:blipFill>
            <a:blip r:embed="rId11" cstate="print"/>
            <a:srcRect/>
            <a:stretch>
              <a:fillRect/>
            </a:stretch>
          </p:blipFill>
          <p:spPr bwMode="auto">
            <a:xfrm>
              <a:off x="4608" y="3234"/>
              <a:ext cx="523" cy="174"/>
            </a:xfrm>
            <a:prstGeom prst="rect">
              <a:avLst/>
            </a:prstGeom>
            <a:noFill/>
            <a:ln w="9525">
              <a:noFill/>
              <a:miter lim="800000"/>
              <a:headEnd/>
              <a:tailEnd/>
            </a:ln>
          </p:spPr>
        </p:pic>
        <p:pic>
          <p:nvPicPr>
            <p:cNvPr id="36883" name="Picture 18" descr="txp_fig"/>
            <p:cNvPicPr>
              <a:picLocks noChangeAspect="1" noChangeArrowheads="1"/>
            </p:cNvPicPr>
            <p:nvPr>
              <p:custDataLst>
                <p:tags r:id="rId5"/>
              </p:custDataLst>
            </p:nvPr>
          </p:nvPicPr>
          <p:blipFill>
            <a:blip r:embed="rId12" cstate="print"/>
            <a:srcRect/>
            <a:stretch>
              <a:fillRect/>
            </a:stretch>
          </p:blipFill>
          <p:spPr bwMode="auto">
            <a:xfrm>
              <a:off x="4179" y="2418"/>
              <a:ext cx="93" cy="585"/>
            </a:xfrm>
            <a:prstGeom prst="rect">
              <a:avLst/>
            </a:prstGeom>
            <a:noFill/>
            <a:ln w="9525">
              <a:noFill/>
              <a:miter lim="800000"/>
              <a:headEnd/>
              <a:tailEnd/>
            </a:ln>
          </p:spPr>
        </p:pic>
        <p:sp>
          <p:nvSpPr>
            <p:cNvPr id="36884" name="Line 19"/>
            <p:cNvSpPr>
              <a:spLocks noChangeShapeType="1"/>
            </p:cNvSpPr>
            <p:nvPr/>
          </p:nvSpPr>
          <p:spPr bwMode="auto">
            <a:xfrm flipV="1">
              <a:off x="4368" y="2322"/>
              <a:ext cx="0" cy="816"/>
            </a:xfrm>
            <a:prstGeom prst="line">
              <a:avLst/>
            </a:prstGeom>
            <a:noFill/>
            <a:ln w="38100">
              <a:solidFill>
                <a:schemeClr val="tx1"/>
              </a:solidFill>
              <a:round/>
              <a:headEnd/>
              <a:tailEnd/>
            </a:ln>
          </p:spPr>
          <p:txBody>
            <a:bodyPr/>
            <a:lstStyle/>
            <a:p>
              <a:endParaRPr lang="en-US"/>
            </a:p>
          </p:txBody>
        </p:sp>
        <p:sp>
          <p:nvSpPr>
            <p:cNvPr id="36885" name="Rectangle 20"/>
            <p:cNvSpPr>
              <a:spLocks noChangeArrowheads="1"/>
            </p:cNvSpPr>
            <p:nvPr/>
          </p:nvSpPr>
          <p:spPr bwMode="auto">
            <a:xfrm>
              <a:off x="4416" y="30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6" name="Rectangle 21"/>
            <p:cNvSpPr>
              <a:spLocks noChangeArrowheads="1"/>
            </p:cNvSpPr>
            <p:nvPr/>
          </p:nvSpPr>
          <p:spPr bwMode="auto">
            <a:xfrm>
              <a:off x="4608" y="2976"/>
              <a:ext cx="144" cy="144"/>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7" name="Rectangle 22"/>
            <p:cNvSpPr>
              <a:spLocks noChangeArrowheads="1"/>
            </p:cNvSpPr>
            <p:nvPr/>
          </p:nvSpPr>
          <p:spPr bwMode="auto">
            <a:xfrm>
              <a:off x="4800" y="2928"/>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8" name="Rectangle 23"/>
            <p:cNvSpPr>
              <a:spLocks noChangeArrowheads="1"/>
            </p:cNvSpPr>
            <p:nvPr/>
          </p:nvSpPr>
          <p:spPr bwMode="auto">
            <a:xfrm>
              <a:off x="4992" y="27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9" name="Rectangle 24"/>
            <p:cNvSpPr>
              <a:spLocks noChangeArrowheads="1"/>
            </p:cNvSpPr>
            <p:nvPr/>
          </p:nvSpPr>
          <p:spPr bwMode="auto">
            <a:xfrm>
              <a:off x="5184" y="2304"/>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1" name="Group 25"/>
          <p:cNvGrpSpPr>
            <a:grpSpLocks/>
          </p:cNvGrpSpPr>
          <p:nvPr/>
        </p:nvGrpSpPr>
        <p:grpSpPr bwMode="auto">
          <a:xfrm>
            <a:off x="6705600" y="5116513"/>
            <a:ext cx="1600200" cy="1512887"/>
            <a:chOff x="4179" y="3522"/>
            <a:chExt cx="1149" cy="1086"/>
          </a:xfrm>
        </p:grpSpPr>
        <p:sp>
          <p:nvSpPr>
            <p:cNvPr id="36872" name="Line 26"/>
            <p:cNvSpPr>
              <a:spLocks noChangeShapeType="1"/>
            </p:cNvSpPr>
            <p:nvPr/>
          </p:nvSpPr>
          <p:spPr bwMode="auto">
            <a:xfrm>
              <a:off x="4368" y="4338"/>
              <a:ext cx="960" cy="0"/>
            </a:xfrm>
            <a:prstGeom prst="line">
              <a:avLst/>
            </a:prstGeom>
            <a:noFill/>
            <a:ln w="38100">
              <a:solidFill>
                <a:schemeClr val="tx1"/>
              </a:solidFill>
              <a:round/>
              <a:headEnd/>
              <a:tailEnd/>
            </a:ln>
          </p:spPr>
          <p:txBody>
            <a:bodyPr/>
            <a:lstStyle/>
            <a:p>
              <a:endParaRPr lang="en-US"/>
            </a:p>
          </p:txBody>
        </p:sp>
        <p:pic>
          <p:nvPicPr>
            <p:cNvPr id="36873" name="Picture 27" descr="txp_fig"/>
            <p:cNvPicPr>
              <a:picLocks noChangeAspect="1" noChangeArrowheads="1"/>
            </p:cNvPicPr>
            <p:nvPr>
              <p:custDataLst>
                <p:tags r:id="rId2"/>
              </p:custDataLst>
            </p:nvPr>
          </p:nvPicPr>
          <p:blipFill>
            <a:blip r:embed="rId11" cstate="print"/>
            <a:srcRect/>
            <a:stretch>
              <a:fillRect/>
            </a:stretch>
          </p:blipFill>
          <p:spPr bwMode="auto">
            <a:xfrm>
              <a:off x="4608" y="4434"/>
              <a:ext cx="523" cy="174"/>
            </a:xfrm>
            <a:prstGeom prst="rect">
              <a:avLst/>
            </a:prstGeom>
            <a:noFill/>
            <a:ln w="9525">
              <a:noFill/>
              <a:miter lim="800000"/>
              <a:headEnd/>
              <a:tailEnd/>
            </a:ln>
          </p:spPr>
        </p:pic>
        <p:pic>
          <p:nvPicPr>
            <p:cNvPr id="36874" name="Picture 28" descr="txp_fig"/>
            <p:cNvPicPr>
              <a:picLocks noChangeAspect="1" noChangeArrowheads="1"/>
            </p:cNvPicPr>
            <p:nvPr>
              <p:custDataLst>
                <p:tags r:id="rId3"/>
              </p:custDataLst>
            </p:nvPr>
          </p:nvPicPr>
          <p:blipFill>
            <a:blip r:embed="rId12" cstate="print"/>
            <a:srcRect/>
            <a:stretch>
              <a:fillRect/>
            </a:stretch>
          </p:blipFill>
          <p:spPr bwMode="auto">
            <a:xfrm>
              <a:off x="4179" y="3618"/>
              <a:ext cx="93" cy="585"/>
            </a:xfrm>
            <a:prstGeom prst="rect">
              <a:avLst/>
            </a:prstGeom>
            <a:noFill/>
            <a:ln w="9525">
              <a:noFill/>
              <a:miter lim="800000"/>
              <a:headEnd/>
              <a:tailEnd/>
            </a:ln>
          </p:spPr>
        </p:pic>
        <p:sp>
          <p:nvSpPr>
            <p:cNvPr id="36875" name="Line 29"/>
            <p:cNvSpPr>
              <a:spLocks noChangeShapeType="1"/>
            </p:cNvSpPr>
            <p:nvPr/>
          </p:nvSpPr>
          <p:spPr bwMode="auto">
            <a:xfrm flipV="1">
              <a:off x="4368" y="3522"/>
              <a:ext cx="0" cy="816"/>
            </a:xfrm>
            <a:prstGeom prst="line">
              <a:avLst/>
            </a:prstGeom>
            <a:noFill/>
            <a:ln w="38100">
              <a:solidFill>
                <a:schemeClr val="tx1"/>
              </a:solidFill>
              <a:round/>
              <a:headEnd/>
              <a:tailEnd/>
            </a:ln>
          </p:spPr>
          <p:txBody>
            <a:bodyPr/>
            <a:lstStyle/>
            <a:p>
              <a:endParaRPr lang="en-US"/>
            </a:p>
          </p:txBody>
        </p:sp>
        <p:sp>
          <p:nvSpPr>
            <p:cNvPr id="36876" name="Rectangle 30"/>
            <p:cNvSpPr>
              <a:spLocks noChangeArrowheads="1"/>
            </p:cNvSpPr>
            <p:nvPr/>
          </p:nvSpPr>
          <p:spPr bwMode="auto">
            <a:xfrm>
              <a:off x="4416" y="42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7" name="Rectangle 31"/>
            <p:cNvSpPr>
              <a:spLocks noChangeArrowheads="1"/>
            </p:cNvSpPr>
            <p:nvPr/>
          </p:nvSpPr>
          <p:spPr bwMode="auto">
            <a:xfrm>
              <a:off x="4608" y="3792"/>
              <a:ext cx="144" cy="52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8" name="Rectangle 32"/>
            <p:cNvSpPr>
              <a:spLocks noChangeArrowheads="1"/>
            </p:cNvSpPr>
            <p:nvPr/>
          </p:nvSpPr>
          <p:spPr bwMode="auto">
            <a:xfrm>
              <a:off x="4800" y="39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9" name="Rectangle 33"/>
            <p:cNvSpPr>
              <a:spLocks noChangeArrowheads="1"/>
            </p:cNvSpPr>
            <p:nvPr/>
          </p:nvSpPr>
          <p:spPr bwMode="auto">
            <a:xfrm>
              <a:off x="4992" y="3600"/>
              <a:ext cx="144" cy="72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0" name="Rectangle 34"/>
            <p:cNvSpPr>
              <a:spLocks noChangeArrowheads="1"/>
            </p:cNvSpPr>
            <p:nvPr/>
          </p:nvSpPr>
          <p:spPr bwMode="auto">
            <a:xfrm>
              <a:off x="5184" y="3744"/>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grpSp>
    </p:spTree>
    <p:extLst>
      <p:ext uri="{BB962C8B-B14F-4D97-AF65-F5344CB8AC3E}">
        <p14:creationId xmlns:p14="http://schemas.microsoft.com/office/powerpoint/2010/main" val="63872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945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9459">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9459">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945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t>Summary</a:t>
            </a:r>
          </a:p>
        </p:txBody>
      </p:sp>
      <p:sp>
        <p:nvSpPr>
          <p:cNvPr id="39939" name="Rectangle 3"/>
          <p:cNvSpPr>
            <a:spLocks noGrp="1" noChangeArrowheads="1"/>
          </p:cNvSpPr>
          <p:nvPr>
            <p:ph idx="1"/>
          </p:nvPr>
        </p:nvSpPr>
        <p:spPr/>
        <p:txBody>
          <a:bodyPr/>
          <a:lstStyle/>
          <a:p>
            <a:pPr eaLnBrk="1" hangingPunct="1">
              <a:lnSpc>
                <a:spcPct val="80000"/>
              </a:lnSpc>
            </a:pPr>
            <a:r>
              <a:rPr lang="en-US" sz="2400"/>
              <a:t>Bayes rule lets us do diagnostic queries with causal probabilities</a:t>
            </a:r>
          </a:p>
          <a:p>
            <a:pPr eaLnBrk="1" hangingPunct="1">
              <a:lnSpc>
                <a:spcPct val="80000"/>
              </a:lnSpc>
            </a:pPr>
            <a:endParaRPr lang="en-US" sz="2400"/>
          </a:p>
          <a:p>
            <a:pPr eaLnBrk="1" hangingPunct="1">
              <a:lnSpc>
                <a:spcPct val="80000"/>
              </a:lnSpc>
            </a:pPr>
            <a:r>
              <a:rPr lang="en-US" sz="2400"/>
              <a:t>The naïve Bayes assumption takes all features to be independent given the class label</a:t>
            </a:r>
          </a:p>
          <a:p>
            <a:pPr eaLnBrk="1" hangingPunct="1">
              <a:lnSpc>
                <a:spcPct val="80000"/>
              </a:lnSpc>
            </a:pPr>
            <a:endParaRPr lang="en-US" sz="2400"/>
          </a:p>
          <a:p>
            <a:pPr eaLnBrk="1" hangingPunct="1">
              <a:lnSpc>
                <a:spcPct val="80000"/>
              </a:lnSpc>
            </a:pPr>
            <a:r>
              <a:rPr lang="en-US" sz="2400"/>
              <a:t>We can build classifiers out of a naïve Bayes model using training data</a:t>
            </a:r>
          </a:p>
          <a:p>
            <a:pPr eaLnBrk="1" hangingPunct="1">
              <a:lnSpc>
                <a:spcPct val="80000"/>
              </a:lnSpc>
            </a:pPr>
            <a:endParaRPr lang="en-US" sz="2400"/>
          </a:p>
          <a:p>
            <a:pPr eaLnBrk="1" hangingPunct="1">
              <a:lnSpc>
                <a:spcPct val="80000"/>
              </a:lnSpc>
            </a:pPr>
            <a:r>
              <a:rPr lang="en-US" sz="2400"/>
              <a:t>Smoothing estimates is important in real systems</a:t>
            </a:r>
          </a:p>
          <a:p>
            <a:pPr eaLnBrk="1" hangingPunct="1">
              <a:lnSpc>
                <a:spcPct val="80000"/>
              </a:lnSpc>
            </a:pPr>
            <a:endParaRPr lang="en-US" sz="2400"/>
          </a:p>
          <a:p>
            <a:pPr eaLnBrk="1" hangingPunct="1">
              <a:lnSpc>
                <a:spcPct val="80000"/>
              </a:lnSpc>
            </a:pPr>
            <a:r>
              <a:rPr lang="en-US" sz="2400"/>
              <a:t>Classifier confidences are useful, when you can get them</a:t>
            </a:r>
          </a:p>
        </p:txBody>
      </p:sp>
    </p:spTree>
    <p:extLst>
      <p:ext uri="{BB962C8B-B14F-4D97-AF65-F5344CB8AC3E}">
        <p14:creationId xmlns:p14="http://schemas.microsoft.com/office/powerpoint/2010/main" val="17311502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a:t>Next Time: Perceptron!</a:t>
            </a:r>
          </a:p>
        </p:txBody>
      </p:sp>
      <p:sp>
        <p:nvSpPr>
          <p:cNvPr id="40963" name="Rectangle 3"/>
          <p:cNvSpPr>
            <a:spLocks noGrp="1" noChangeArrowheads="1"/>
          </p:cNvSpPr>
          <p:nvPr>
            <p:ph idx="1"/>
          </p:nvPr>
        </p:nvSpPr>
        <p:spPr/>
        <p:txBody>
          <a:bodyPr/>
          <a:lstStyle/>
          <a:p>
            <a:pPr eaLnBrk="1" hangingPunct="1"/>
            <a:endParaRPr lang="en-US"/>
          </a:p>
        </p:txBody>
      </p:sp>
    </p:spTree>
    <p:extLst>
      <p:ext uri="{BB962C8B-B14F-4D97-AF65-F5344CB8AC3E}">
        <p14:creationId xmlns:p14="http://schemas.microsoft.com/office/powerpoint/2010/main" val="1333583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ea typeface="ＭＳ Ｐゴシック" pitchFamily="34" charset="-128"/>
              </a:rPr>
              <a:t>D-separation: Outline</a:t>
            </a:r>
          </a:p>
        </p:txBody>
      </p:sp>
      <p:sp>
        <p:nvSpPr>
          <p:cNvPr id="13315" name="Content Placeholder 2"/>
          <p:cNvSpPr>
            <a:spLocks noGrp="1"/>
          </p:cNvSpPr>
          <p:nvPr>
            <p:ph idx="1"/>
          </p:nvPr>
        </p:nvSpPr>
        <p:spPr>
          <a:xfrm>
            <a:off x="1143000" y="1397001"/>
            <a:ext cx="10642600" cy="4729164"/>
          </a:xfrm>
        </p:spPr>
        <p:txBody>
          <a:bodyPr/>
          <a:lstStyle/>
          <a:p>
            <a:r>
              <a:rPr lang="en-US" dirty="0">
                <a:ea typeface="ＭＳ Ｐゴシック" pitchFamily="34" charset="-128"/>
              </a:rPr>
              <a:t>Study independence properties for triples</a:t>
            </a:r>
          </a:p>
          <a:p>
            <a:endParaRPr lang="en-US" dirty="0">
              <a:ea typeface="ＭＳ Ｐゴシック" pitchFamily="34" charset="-128"/>
            </a:endParaRPr>
          </a:p>
          <a:p>
            <a:pPr eaLnBrk="1" hangingPunct="1"/>
            <a:r>
              <a:rPr lang="en-US" dirty="0">
                <a:ea typeface="ＭＳ Ｐゴシック" pitchFamily="34" charset="-128"/>
              </a:rPr>
              <a:t>Analyze complex cases in terms of member triples</a:t>
            </a:r>
          </a:p>
          <a:p>
            <a:pPr eaLnBrk="1" hangingPunct="1"/>
            <a:endParaRPr lang="en-US" dirty="0">
              <a:ea typeface="ＭＳ Ｐゴシック" pitchFamily="34" charset="-128"/>
            </a:endParaRPr>
          </a:p>
          <a:p>
            <a:pPr eaLnBrk="1" hangingPunct="1"/>
            <a:r>
              <a:rPr lang="en-US" dirty="0">
                <a:ea typeface="ＭＳ Ｐゴシック" pitchFamily="34" charset="-128"/>
              </a:rPr>
              <a:t>D-separation: a condition / algorithm for answering such queries</a:t>
            </a:r>
          </a:p>
          <a:p>
            <a:pPr eaLnBrk="1" hangingPunct="1"/>
            <a:endParaRPr lang="en-US" dirty="0">
              <a:ea typeface="ＭＳ Ｐゴシック" pitchFamily="34" charset="-128"/>
            </a:endParaRPr>
          </a:p>
        </p:txBody>
      </p:sp>
    </p:spTree>
    <p:extLst>
      <p:ext uri="{BB962C8B-B14F-4D97-AF65-F5344CB8AC3E}">
        <p14:creationId xmlns:p14="http://schemas.microsoft.com/office/powerpoint/2010/main" val="627027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dirty="0">
                <a:latin typeface="Calibri"/>
                <a:cs typeface="Calibri"/>
              </a:rPr>
              <a:t>Review</a:t>
            </a:r>
            <a:r>
              <a:rPr lang="en-US" dirty="0">
                <a:latin typeface="Calibri"/>
                <a:ea typeface="ＭＳ Ｐゴシック" pitchFamily="34" charset="-128"/>
                <a:cs typeface="Calibri"/>
              </a:rPr>
              <a:t>: 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causal chain</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98537" y="5486400"/>
            <a:ext cx="4335463"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281"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pressure          Y: Rain                          Z: Traffic</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independent of Z ?  </a:t>
            </a:r>
            <a:r>
              <a:rPr lang="en-US" sz="2400" i="1" dirty="0">
                <a:solidFill>
                  <a:srgbClr val="FF0000"/>
                </a:solidFill>
                <a:latin typeface="Calibri"/>
                <a:ea typeface="ＭＳ Ｐゴシック" pitchFamily="34" charset="-128"/>
                <a:cs typeface="Calibri"/>
              </a:rPr>
              <a:t> No!</a:t>
            </a:r>
          </a:p>
          <a:p>
            <a:pPr lvl="4">
              <a:lnSpc>
                <a:spcPct val="80000"/>
              </a:lnSpc>
            </a:pPr>
            <a:endParaRPr lang="en-US" dirty="0">
              <a:latin typeface="Calibri"/>
              <a:cs typeface="Calibri"/>
            </a:endParaRPr>
          </a:p>
          <a:p>
            <a:pPr lvl="1">
              <a:lnSpc>
                <a:spcPct val="80000"/>
              </a:lnSpc>
            </a:pPr>
            <a:r>
              <a:rPr lang="en-US" sz="2000" dirty="0">
                <a:latin typeface="Calibri"/>
                <a:cs typeface="Calibri"/>
              </a:rPr>
              <a:t>One example set of CPTs for which X is not independent of Z is sufficient to show this independence is not guaranteed.</a:t>
            </a:r>
          </a:p>
          <a:p>
            <a:pPr lvl="2">
              <a:lnSpc>
                <a:spcPct val="80000"/>
              </a:lnSpc>
            </a:pPr>
            <a:endParaRPr lang="en-US" sz="2000" dirty="0">
              <a:latin typeface="Calibri"/>
              <a:cs typeface="Calibri"/>
            </a:endParaRPr>
          </a:p>
          <a:p>
            <a:pPr lvl="1">
              <a:lnSpc>
                <a:spcPct val="80000"/>
              </a:lnSpc>
            </a:pPr>
            <a:r>
              <a:rPr lang="en-US" sz="2000" dirty="0">
                <a:latin typeface="Calibri"/>
                <a:cs typeface="Calibri"/>
              </a:rPr>
              <a:t>Example:</a:t>
            </a:r>
          </a:p>
          <a:p>
            <a:pPr lvl="6">
              <a:lnSpc>
                <a:spcPct val="80000"/>
              </a:lnSpc>
            </a:pPr>
            <a:endParaRPr lang="en-US" sz="1200" dirty="0">
              <a:latin typeface="Calibri"/>
              <a:cs typeface="Calibri"/>
            </a:endParaRPr>
          </a:p>
          <a:p>
            <a:pPr lvl="2">
              <a:lnSpc>
                <a:spcPct val="80000"/>
              </a:lnSpc>
            </a:pPr>
            <a:r>
              <a:rPr lang="en-US" sz="2000" dirty="0">
                <a:latin typeface="Calibri"/>
                <a:cs typeface="Calibri"/>
              </a:rPr>
              <a:t>Low pressure causes rain causes traffic,</a:t>
            </a:r>
          </a:p>
          <a:p>
            <a:pPr marL="914353" lvl="2" indent="0">
              <a:lnSpc>
                <a:spcPct val="80000"/>
              </a:lnSpc>
              <a:buNone/>
            </a:pPr>
            <a:r>
              <a:rPr lang="en-US" sz="2000" dirty="0">
                <a:latin typeface="Calibri"/>
                <a:cs typeface="Calibri"/>
              </a:rPr>
              <a:t>    high pressure causes no rain causes no </a:t>
            </a:r>
          </a:p>
          <a:p>
            <a:pPr marL="914353" lvl="2" indent="0">
              <a:lnSpc>
                <a:spcPct val="80000"/>
              </a:lnSpc>
              <a:buNone/>
            </a:pPr>
            <a:r>
              <a:rPr lang="en-US" sz="2000" dirty="0">
                <a:latin typeface="Calibri"/>
                <a:cs typeface="Calibri"/>
              </a:rPr>
              <a:t>    traffic</a:t>
            </a:r>
          </a:p>
          <a:p>
            <a:pPr lvl="2">
              <a:lnSpc>
                <a:spcPct val="80000"/>
              </a:lnSpc>
            </a:pPr>
            <a:endParaRPr lang="en-US" sz="1600" dirty="0">
              <a:latin typeface="Calibri"/>
              <a:cs typeface="Calibri"/>
            </a:endParaRPr>
          </a:p>
          <a:p>
            <a:pPr lvl="2">
              <a:lnSpc>
                <a:spcPct val="80000"/>
              </a:lnSpc>
            </a:pPr>
            <a:r>
              <a:rPr lang="en-US" sz="2000" dirty="0">
                <a:latin typeface="Calibri"/>
                <a:cs typeface="Calibri"/>
              </a:rPr>
              <a:t>In numbers:</a:t>
            </a:r>
          </a:p>
          <a:p>
            <a:pPr marL="914353" lvl="2" indent="0">
              <a:lnSpc>
                <a:spcPct val="80000"/>
              </a:lnSpc>
              <a:buNone/>
            </a:pPr>
            <a:r>
              <a:rPr lang="en-US" sz="2000" dirty="0">
                <a:latin typeface="Calibri"/>
                <a:cs typeface="Calibri"/>
              </a:rPr>
              <a:t>	</a:t>
            </a:r>
          </a:p>
          <a:p>
            <a:pPr marL="914353" lvl="2" indent="0">
              <a:lnSpc>
                <a:spcPct val="80000"/>
              </a:lnSpc>
              <a:buNone/>
            </a:pPr>
            <a:r>
              <a:rPr lang="en-US" sz="2000" dirty="0">
                <a:latin typeface="Calibri"/>
                <a:cs typeface="Calibri"/>
              </a:rPr>
              <a:t>    P( +y | +x ) = 1, P( -y | - x ) = 1,</a:t>
            </a:r>
          </a:p>
          <a:p>
            <a:pPr lvl="2">
              <a:lnSpc>
                <a:spcPct val="80000"/>
              </a:lnSpc>
              <a:buFont typeface="Wingdings" pitchFamily="2" charset="2"/>
              <a:buNone/>
            </a:pPr>
            <a:r>
              <a:rPr lang="en-US" sz="2000" dirty="0">
                <a:latin typeface="Calibri"/>
                <a:cs typeface="Calibri"/>
              </a:rPr>
              <a:t>    P( +z | +y ) = 1, P( -z | -y ) = 1</a:t>
            </a:r>
          </a:p>
          <a:p>
            <a:pPr lvl="1">
              <a:lnSpc>
                <a:spcPct val="80000"/>
              </a:lnSpc>
            </a:pPr>
            <a:endParaRPr lang="en-US" sz="2000" dirty="0">
              <a:latin typeface="Calibri"/>
              <a:cs typeface="Calibri"/>
            </a:endParaRPr>
          </a:p>
          <a:p>
            <a:pPr lvl="1">
              <a:lnSpc>
                <a:spcPct val="80000"/>
              </a:lnSpc>
              <a:buFont typeface="Wingdings" pitchFamily="2" charset="2"/>
              <a:buNone/>
            </a:pPr>
            <a:endParaRPr lang="en-US" sz="2000" dirty="0">
              <a:latin typeface="Calibri"/>
              <a:cs typeface="Calibri"/>
            </a:endParaRPr>
          </a:p>
          <a:p>
            <a:pPr lvl="1">
              <a:lnSpc>
                <a:spcPct val="80000"/>
              </a:lnSpc>
            </a:pPr>
            <a:endParaRPr lang="en-US" sz="2000" dirty="0">
              <a:latin typeface="Calibri"/>
              <a:cs typeface="Calibri"/>
            </a:endParaRPr>
          </a:p>
        </p:txBody>
      </p:sp>
    </p:spTree>
    <p:extLst>
      <p:ext uri="{BB962C8B-B14F-4D97-AF65-F5344CB8AC3E}">
        <p14:creationId xmlns:p14="http://schemas.microsoft.com/office/powerpoint/2010/main" val="210875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dirty="0">
                <a:latin typeface="Calibri"/>
                <a:cs typeface="Calibri"/>
              </a:rPr>
              <a:t>Review</a:t>
            </a:r>
            <a:r>
              <a:rPr lang="en-US" dirty="0">
                <a:latin typeface="Calibri"/>
                <a:ea typeface="ＭＳ Ｐゴシック" pitchFamily="34" charset="-128"/>
                <a:cs typeface="Calibri"/>
              </a:rPr>
              <a:t>: 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causal chain</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85800" y="5486400"/>
            <a:ext cx="4335463"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cs typeface="Calibri"/>
              </a:rPr>
              <a:t>Guaranteed X independent of Z given Y?</a:t>
            </a: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5">
              <a:lnSpc>
                <a:spcPct val="80000"/>
              </a:lnSpc>
            </a:pPr>
            <a:endParaRPr lang="en-US" sz="1600" dirty="0">
              <a:solidFill>
                <a:srgbClr val="CC0000"/>
              </a:solidFill>
              <a:latin typeface="Calibri"/>
              <a:cs typeface="Calibri"/>
            </a:endParaRPr>
          </a:p>
          <a:p>
            <a:pPr lvl="1">
              <a:lnSpc>
                <a:spcPct val="80000"/>
              </a:lnSpc>
            </a:pPr>
            <a:r>
              <a:rPr lang="en-US" sz="2400" dirty="0">
                <a:solidFill>
                  <a:srgbClr val="CC0000"/>
                </a:solidFill>
                <a:latin typeface="Calibri"/>
                <a:cs typeface="Calibri"/>
              </a:rPr>
              <a:t>Evidence along the chain </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blocks</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 the influence</a:t>
            </a:r>
            <a:endParaRPr lang="en-US" sz="2400" dirty="0">
              <a:solidFill>
                <a:srgbClr val="CC0000"/>
              </a:solidFill>
              <a:latin typeface="Calibri"/>
              <a:cs typeface="Calibri"/>
            </a:endParaRPr>
          </a:p>
        </p:txBody>
      </p:sp>
      <p:pic>
        <p:nvPicPr>
          <p:cNvPr id="8"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86600" y="2362200"/>
            <a:ext cx="3028950" cy="72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11"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458200" y="3429000"/>
            <a:ext cx="29845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12"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 Box 13"/>
          <p:cNvSpPr txBox="1">
            <a:spLocks noChangeArrowheads="1"/>
          </p:cNvSpPr>
          <p:nvPr/>
        </p:nvSpPr>
        <p:spPr bwMode="auto">
          <a:xfrm>
            <a:off x="8458200" y="5105400"/>
            <a:ext cx="152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sp>
        <p:nvSpPr>
          <p:cNvPr id="12"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pressure          Y: Rain                          Z: Traffic</a:t>
            </a:r>
          </a:p>
        </p:txBody>
      </p:sp>
    </p:spTree>
    <p:extLst>
      <p:ext uri="{BB962C8B-B14F-4D97-AF65-F5344CB8AC3E}">
        <p14:creationId xmlns:p14="http://schemas.microsoft.com/office/powerpoint/2010/main" val="203711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10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101.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0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10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0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10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x)P(y|x)P(z|y)}{P(x)P(y|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1"/>
  <p:tag name="PICTUREFILESIZE" val="18719"/>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y)P(x|y)P(z|y)}{P(y)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0"/>
  <p:tag name="PICTUREFILESIZE" val="19598"/>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8"/>
  <p:tag name="PICTUREFILESIZE" val="2419"/>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i$&#10;&#10;\end{document}"/>
  <p:tag name="FILENAME" val="TP_tmp"/>
  <p:tag name="FORMAT" val="png16m"/>
  <p:tag name="RES" val="1200"/>
  <p:tag name="BLEND" val="0"/>
  <p:tag name="TRANSPARENT" val="0"/>
  <p:tag name="TBUG" val="0"/>
  <p:tag name="ALLOWFS" val="0"/>
  <p:tag name="ORIGWIDTH" val="12"/>
  <p:tag name="PICTUREFILESIZE" val="1490"/>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j$&#10;&#10;\end{document}"/>
  <p:tag name="FILENAME" val="TP_tmp"/>
  <p:tag name="FORMAT" val="png16m"/>
  <p:tag name="RES" val="1200"/>
  <p:tag name="BLEND" val="0"/>
  <p:tag name="TRANSPARENT" val="0"/>
  <p:tag name="TBUG" val="0"/>
  <p:tag name="ALLOWFS" val="0"/>
  <p:tag name="ORIGWIDTH" val="13"/>
  <p:tag name="PICTUREFILESIZE" val="1616"/>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10;\]&#10;\end{document}&#10;"/>
  <p:tag name="FILENAME" val="txp_fig"/>
  <p:tag name="FORMAT" val="pngmono"/>
  <p:tag name="RES" val="1200"/>
  <p:tag name="BLEND" val="0"/>
  <p:tag name="TRANSPARENT" val="0"/>
  <p:tag name="TBUG" val="0"/>
  <p:tag name="ALLOWFS" val="0"/>
  <p:tag name="ORIGWIDTH" val="56"/>
  <p:tag name="PICTUREFILESIZE" val="2233"/>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77"/>
  <p:tag name="PICTUREFILESIZE" val="3203"/>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82"/>
  <p:tag name="PICTUREFILESIZE" val="3535"/>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T'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2845"/>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4"/>
  <p:tag name="PICTUREFILESIZE" val="1837"/>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5"/>
  <p:tag name="PICTUREFILESIZE" val="2827"/>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226"/>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9"/>
  <p:tag name="PICTUREFILESIZE" val="4401"/>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forall x,y,z \,\,\, P(x,y|z) = P(x|z)P(y|z)&#10;\]&#10;\end{document}&#10;"/>
  <p:tag name="FILENAME" val="txp_fig"/>
  <p:tag name="FORMAT" val="pngmono"/>
  <p:tag name="RES" val="1200"/>
  <p:tag name="BLEND" val="0"/>
  <p:tag name="TRANSPARENT" val="0"/>
  <p:tag name="TBUG" val="0"/>
  <p:tag name="ALLOWFS" val="0"/>
  <p:tag name="ORIGWIDTH" val="316"/>
  <p:tag name="PICTUREFILESIZE" val="18274"/>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Q| E_1 = e_1, \ldots E_k = e_k)&#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7"/>
  <p:tag name="PICTUREFILESIZE" val="10092"/>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box{argmax}_q \,\, P(Q = q| E_1 = e_1 \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2947"/>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forall x,y \,\,\, P(x,y) = P(x)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6"/>
  <p:tag name="PICTUREFILESIZE" val="12412"/>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4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rightarrow \langle F_{0,0} = 0 \,\,\, F_{0,1} = 0 \,\,\, F_{0,2} = 1 \,\,\, F_{0,3} = 1 \,\,\, F_{0,4} = 0 \,\,\, \ldots  F_{15,15} = 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42"/>
  <p:tag name="PICTUREFILESIZE" val="21523"/>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0,0} \ldots F_{15,15}) \propto P(Y) \prod_{i,j} P(F_{i,j} | Y)&#10;\]&#10;\end{document}&#10;"/>
  <p:tag name="FILENAME" val="txp_fig"/>
  <p:tag name="FORMAT" val="pngmono"/>
  <p:tag name="RES" val="1200"/>
  <p:tag name="BLEND" val="0"/>
  <p:tag name="TRANSPARENT" val="0"/>
  <p:tag name="TBUG" val="0"/>
  <p:tag name="ALLOWFS" val="0"/>
  <p:tag name="ORIGWIDTH" val="387"/>
  <p:tag name="PICTUREFILESIZE" val="20827"/>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mbox{F}_1 \ldots \mbox{F}_n) =&#10;\]&#10;\end{document}&#10;"/>
  <p:tag name="FILENAME" val="txp_fig"/>
  <p:tag name="FORMAT" val="pngmono"/>
  <p:tag name="RES" val="1200"/>
  <p:tag name="BLEND" val="0"/>
  <p:tag name="TRANSPARENT" val="0"/>
  <p:tag name="TBUG" val="0"/>
  <p:tag name="ALLOWFS" val="0"/>
  <p:tag name="ORIGWIDTH" val="168"/>
  <p:tag name="PICTUREFILESIZE" val="5558"/>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prod_i P(\mbox{F}_i | \mbox{Y})&#10;\]&#10;\end{document}&#10;"/>
  <p:tag name="FILENAME" val="txp_fig"/>
  <p:tag name="FORMAT" val="pngmono"/>
  <p:tag name="RES" val="1200"/>
  <p:tag name="BLEND" val="0"/>
  <p:tag name="TRANSPARENT" val="0"/>
  <p:tag name="TBUG" val="0"/>
  <p:tag name="ALLOWFS" val="0"/>
  <p:tag name="ORIGWIDTH" val="157"/>
  <p:tag name="PICTUREFILESIZE" val="9202"/>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f_1 \ldots f_n) =&#10;\]&#10;\end{document}&#10;"/>
  <p:tag name="FILENAME" val="txp_fig"/>
  <p:tag name="FORMAT" val="pngmono"/>
  <p:tag name="RES" val="1200"/>
  <p:tag name="BLEND" val="0"/>
  <p:tag name="TRANSPARENT" val="0"/>
  <p:tag name="TBUG" val="0"/>
  <p:tag name="ALLOWFS" val="0"/>
  <p:tag name="ORIGWIDTH" val="156"/>
  <p:tag name="PICTUREFILESIZE" val="6495"/>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 | Z&#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802"/>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f_1) \prod_i P(f_i | y_1)\\&#10;P(f_2) \prod_i P(f_i | y_2)\\&#10;\vdots\\&#10;P(f_k) \prod_i P(f_i | y_k)\\&#10;\end{array}&#10;\right]&#10;\]&#10;\end{document}&#10;"/>
  <p:tag name="FILENAME" val="txp_fig"/>
  <p:tag name="FORMAT" val="pngmono"/>
  <p:tag name="RES" val="1200"/>
  <p:tag name="BLEND" val="0"/>
  <p:tag name="TRANSPARENT" val="0"/>
  <p:tag name="TBUG" val="0"/>
  <p:tag name="ALLOWFS" val="0"/>
  <p:tag name="ORIGWIDTH" val="194"/>
  <p:tag name="PICTUREFILESIZE" val="30773"/>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1 \ldots f_n)&#10;\]&#10;\end{document}&#10;"/>
  <p:tag name="FILENAME" val="txp_fig"/>
  <p:tag name="FORMAT" val="pngmono"/>
  <p:tag name="RES" val="1200"/>
  <p:tag name="BLEND" val="0"/>
  <p:tag name="TRANSPARENT" val="0"/>
  <p:tag name="TBUG" val="0"/>
  <p:tag name="ALLOWFS" val="0"/>
  <p:tag name="ORIGWIDTH" val="107"/>
  <p:tag name="PICTUREFILESIZE" val="4846"/>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1 \ldots f_n)&#10;\]&#10;\end{document}&#10;"/>
  <p:tag name="FILENAME" val="txp_fig"/>
  <p:tag name="FORMAT" val="pngmono"/>
  <p:tag name="RES" val="1200"/>
  <p:tag name="BLEND" val="0"/>
  <p:tag name="TRANSPARENT" val="0"/>
  <p:tag name="TBUG" val="0"/>
  <p:tag name="ALLOWFS" val="0"/>
  <p:tag name="ORIGWIDTH" val="130"/>
  <p:tag name="PICTUREFILESIZE" val="6210"/>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3008"/>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3,1}=on|Y)&#10;\]&#10;\end{document}&#10;"/>
  <p:tag name="FILENAME" val="txp_fig"/>
  <p:tag name="FORMAT" val="pngmono"/>
  <p:tag name="RES" val="1200"/>
  <p:tag name="BLEND" val="0"/>
  <p:tag name="TRANSPARENT" val="0"/>
  <p:tag name="TBUG" val="0"/>
  <p:tag name="ALLOWFS" val="0"/>
  <p:tag name="ORIGWIDTH" val="149"/>
  <p:tag name="PICTUREFILESIZE" val="7280"/>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5,5}=on|Y)&#10;\]&#10;\end{document}&#10;"/>
  <p:tag name="FILENAME" val="txp_fig"/>
  <p:tag name="FORMAT" val="pngmono"/>
  <p:tag name="RES" val="1200"/>
  <p:tag name="BLEND" val="0"/>
  <p:tag name="TRANSPARENT" val="0"/>
  <p:tag name="TBUG" val="0"/>
  <p:tag name="ALLOWFS" val="0"/>
  <p:tag name="ORIGWIDTH" val="149"/>
  <p:tag name="PICTUREFILESIZE" val="7447"/>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5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5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5"/>
  <p:tag name="PICTUREFILESIZE" val="6747"/>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Alarm  \indep  Fire  |   Smoke&#10;\]&#10;\end{document}&#10;"/>
  <p:tag name="FILENAME" val="txp_fig"/>
  <p:tag name="FORMAT" val="pngmono"/>
  <p:tag name="RES" val="1200"/>
  <p:tag name="BLEND" val="0"/>
  <p:tag name="TRANSPARENT" val="0"/>
  <p:tag name="TBUG" val="0"/>
  <p:tag name="ALLOWFS" val="0"/>
  <p:tag name="ORIGWIDTH" val="198"/>
  <p:tag name="PICTUREFILESIZE" val="10988"/>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05"/>
  <p:tag name="PICTUREFILESIZE" val="5738"/>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2987"/>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2)&#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778"/>
</p:tagLst>
</file>

<file path=ppt/tags/tag6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3)&#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886"/>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2) = 0.1&#10;\]&#10;\end{document}&#10;"/>
  <p:tag name="FILENAME" val="txp_fig"/>
  <p:tag name="FORMAT" val="pngmono"/>
  <p:tag name="RES" val="1200"/>
  <p:tag name="BLEND" val="0"/>
  <p:tag name="TRANSPARENT" val="0"/>
  <p:tag name="TBUG" val="0"/>
  <p:tag name="ALLOWFS" val="0"/>
  <p:tag name="ORIGWIDTH" val="155"/>
  <p:tag name="PICTUREFILESIZE" val="5987"/>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3) = 0.1&#10;\]&#10;\end{document}&#10;"/>
  <p:tag name="FILENAME" val="txp_fig"/>
  <p:tag name="FORMAT" val="pngmono"/>
  <p:tag name="RES" val="1200"/>
  <p:tag name="BLEND" val="0"/>
  <p:tag name="TRANSPARENT" val="0"/>
  <p:tag name="TBUG" val="0"/>
  <p:tag name="ALLOWFS" val="0"/>
  <p:tag name="ORIGWIDTH" val="155"/>
  <p:tag name="PICTUREFILESIZE" val="6109"/>
</p:tagLst>
</file>

<file path=ppt/tags/tag6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9"/>
  <p:tag name="PICTUREFILESIZE" val="8274"/>
</p:tagLst>
</file>

<file path=ppt/tags/tag6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074"/>
</p:tagLst>
</file>

<file path=ppt/tags/tag6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9"/>
  <p:tag name="PICTUREFILESIZE" val="7671"/>
</p:tagLst>
</file>

<file path=ppt/tags/tag6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3) = 0.7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0"/>
  <p:tag name="PICTUREFILESIZE" val="8126"/>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7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5"/>
  <p:tag name="PICTUREFILESIZE" val="7539"/>
</p:tagLst>
</file>

<file path=ppt/tags/tag7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9&#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85"/>
</p:tagLst>
</file>

<file path=ppt/tags/tag7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76"/>
</p:tagLst>
</file>

<file path=ppt/tags/tag7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527"/>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ham})}{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78"/>
</p:tagLst>
</file>

<file path=ppt/tags/tag7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7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x,\theta) =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79"/>
  <p:tag name="PICTUREFILESIZE" val="10898"/>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10;P_\mathrm{ML}(\mbox{\textcolor{red}{r}}) = 2/3&#10;\]&#10;\end{document}&#10;"/>
  <p:tag name="FILENAME" val="txp_fig"/>
  <p:tag name="FORMAT" val="png16m"/>
  <p:tag name="RES" val="1200"/>
  <p:tag name="BLEND" val="0"/>
  <p:tag name="TRANSPARENT" val="0"/>
  <p:tag name="TBUG" val="0"/>
  <p:tag name="ALLOWFS" val="0"/>
  <p:tag name="ORIGWIDTH" val="136"/>
  <p:tag name="PICTUREFILESIZE" val="9972"/>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8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theta_{ML} = \argmax_\theta P({\bf X}|\theta)&#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0"/>
  <p:tag name="PICTUREFILESIZE" val="13388"/>
</p:tagLst>
</file>

<file path=ppt/tags/tag8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hantom{\theta_{ML}} = \argmax_\theta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4"/>
  <p:tag name="PICTUREFILESIZE" val="12446"/>
</p:tagLst>
</file>

<file path=ppt/tags/tag8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frac{c(x)+1}{N + |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8"/>
  <p:tag name="PICTUREFILESIZE" val="7552"/>
</p:tagLst>
</file>

<file path=ppt/tags/tag8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ML}(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77"/>
  <p:tag name="PICTUREFILESIZE" val="12698"/>
</p:tagLst>
</file>

<file path=ppt/tags/tag8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85"/>
  <p:tag name="PICTUREFILESIZE" val="13209"/>
</p:tagLst>
</file>

<file path=ppt/tags/tag8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frac{c(x)+1}{\sum_x [ c(x)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0"/>
  <p:tag name="PICTUREFILESIZE" val="16024"/>
</p:tagLst>
</file>

<file path=ppt/tags/tag8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856"/>
</p:tagLst>
</file>

<file path=ppt/tags/tag8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00}(X) = \left\langle \frac{102}{203}, \frac{101}{20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67"/>
  <p:tag name="PICTUREFILESIZE" val="18124"/>
</p:tagLst>
</file>

<file path=ppt/tags/tag8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0}(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915"/>
</p:tagLst>
</file>

<file path=ppt/tags/tag8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y) = \frac{c(x,y)+k}{c(y)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56"/>
  <p:tag name="PICTUREFILESIZE" val="20968"/>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9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 = \frac{c(x)+k}{N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8"/>
  <p:tag name="PICTUREFILESIZE" val="16244"/>
</p:tagLst>
</file>

<file path=ppt/tags/tag9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IN}(x|y) = \alpha \hat{P}(x|y) + (1.0 - \alpha)\hat{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71"/>
  <p:tag name="PICTUREFILESIZE" val="18959"/>
</p:tagLst>
</file>

<file path=ppt/tags/tag9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ham})}{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78"/>
</p:tagLst>
</file>

<file path=ppt/tags/tag9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9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graphicx}&#10;\begin{document}&#10;\def\argmax{\mathop{\rm arg\,max}}&#10;\rotatebox{0}{$k$}&#10;\end{document}&#10;"/>
  <p:tag name="FILENAME" val="txp_fig"/>
  <p:tag name="FORMAT" val="pngmono"/>
  <p:tag name="RES" val="1200"/>
  <p:tag name="BLEND" val="0"/>
  <p:tag name="TRANSPARENT" val="0"/>
  <p:tag name="TBUG" val="0"/>
  <p:tag name="ALLOWFS" val="0"/>
  <p:tag name="ORIGWIDTH" val="10"/>
  <p:tag name="PICTUREFILESIZE" val="918"/>
</p:tagLst>
</file>

<file path=ppt/tags/tag9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96.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97.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98.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9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box{confidence}(x) = \max_y P(y|x)&#10;\]&#10;\end{document}&#10;"/>
  <p:tag name="FILENAME" val="txp_fig"/>
  <p:tag name="FORMAT" val="pngmono"/>
  <p:tag name="RES" val="1200"/>
  <p:tag name="BLEND" val="0"/>
  <p:tag name="TRANSPARENT" val="0"/>
  <p:tag name="TBUG" val="0"/>
  <p:tag name="ALLOWFS" val="0"/>
  <p:tag name="ORIGWIDTH" val="277"/>
  <p:tag name="PICTUREFILESIZE" val="1578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12 -- probability.pptx</Template>
  <TotalTime>55849</TotalTime>
  <Words>5174</Words>
  <Application>Microsoft Macintosh PowerPoint</Application>
  <PresentationFormat>Widescreen</PresentationFormat>
  <Paragraphs>1024</Paragraphs>
  <Slides>67</Slides>
  <Notes>25</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Calibri</vt:lpstr>
      <vt:lpstr>Courier New</vt:lpstr>
      <vt:lpstr>Helvetica</vt:lpstr>
      <vt:lpstr>Times New Roman</vt:lpstr>
      <vt:lpstr>Verdana</vt:lpstr>
      <vt:lpstr>Wingdings</vt:lpstr>
      <vt:lpstr>dan-berkeley-nlp-v1</vt:lpstr>
      <vt:lpstr>Reminders</vt:lpstr>
      <vt:lpstr>PowerPoint Presentation</vt:lpstr>
      <vt:lpstr>Review: Conditional Independence</vt:lpstr>
      <vt:lpstr>Review: Conditional Independence</vt:lpstr>
      <vt:lpstr>Review: Bayes Nets Assumptions</vt:lpstr>
      <vt:lpstr>D-separation: Outline</vt:lpstr>
      <vt:lpstr>D-separation: Outline</vt:lpstr>
      <vt:lpstr>Review: Causal Chains</vt:lpstr>
      <vt:lpstr>Review: Causal Chains</vt:lpstr>
      <vt:lpstr>Review: Common Cause</vt:lpstr>
      <vt:lpstr>Review: Common Cause</vt:lpstr>
      <vt:lpstr>Review: Common Effect</vt:lpstr>
      <vt:lpstr>Are two variables in a BN independent?</vt:lpstr>
      <vt:lpstr>Reachability</vt:lpstr>
      <vt:lpstr>Active / Inactive Paths</vt:lpstr>
      <vt:lpstr>D-Separation</vt:lpstr>
      <vt:lpstr>Example</vt:lpstr>
      <vt:lpstr>Example</vt:lpstr>
      <vt:lpstr>Structure Implications</vt:lpstr>
      <vt:lpstr>Computing All Independences</vt:lpstr>
      <vt:lpstr>Inference</vt:lpstr>
      <vt:lpstr>Inference by Enumeration</vt:lpstr>
      <vt:lpstr>Inference by Enumeration in Bayes’ Net</vt:lpstr>
      <vt:lpstr>Inference by Enumeration?</vt:lpstr>
      <vt:lpstr>Inference by Enumeration vs. Variable Elimination</vt:lpstr>
      <vt:lpstr>Naïve Bayes</vt:lpstr>
      <vt:lpstr>PowerPoint Presentation</vt:lpstr>
      <vt:lpstr>Machine Learning</vt:lpstr>
      <vt:lpstr>Classification</vt:lpstr>
      <vt:lpstr>Example: Spam Filter</vt:lpstr>
      <vt:lpstr>Example: Digit Recognition</vt:lpstr>
      <vt:lpstr>Other Classification Tasks</vt:lpstr>
      <vt:lpstr>Model-Based Classification</vt:lpstr>
      <vt:lpstr>Model-Based Classification</vt:lpstr>
      <vt:lpstr>Naïve Bayes for Digits</vt:lpstr>
      <vt:lpstr>General Naïve Bayes</vt:lpstr>
      <vt:lpstr>Inference for Naïve Bayes</vt:lpstr>
      <vt:lpstr>General Naïve Bayes</vt:lpstr>
      <vt:lpstr>Example: Conditional Probabilities</vt:lpstr>
      <vt:lpstr>A Spam Filter</vt:lpstr>
      <vt:lpstr>Naïve Bayes for Text</vt:lpstr>
      <vt:lpstr>Example: Spam Filtering</vt:lpstr>
      <vt:lpstr>Spam Example</vt:lpstr>
      <vt:lpstr>Training and Testing</vt:lpstr>
      <vt:lpstr>Important Concepts</vt:lpstr>
      <vt:lpstr>Generalization and Overfitting</vt:lpstr>
      <vt:lpstr>Overfitting</vt:lpstr>
      <vt:lpstr>Example: Overfitting</vt:lpstr>
      <vt:lpstr>Example: Overfitting</vt:lpstr>
      <vt:lpstr>Generalization and Overfitting</vt:lpstr>
      <vt:lpstr>Parameter Estimation</vt:lpstr>
      <vt:lpstr>Parameter Estimation</vt:lpstr>
      <vt:lpstr>Maximum Likelihood</vt:lpstr>
      <vt:lpstr>Unseen Events</vt:lpstr>
      <vt:lpstr>Laplace Smoothing</vt:lpstr>
      <vt:lpstr>Laplace Smoothing</vt:lpstr>
      <vt:lpstr>Estimation: Linear Interpolation* </vt:lpstr>
      <vt:lpstr>Real NB: Smoothing</vt:lpstr>
      <vt:lpstr>Tuning</vt:lpstr>
      <vt:lpstr>Tuning on Held-Out Data</vt:lpstr>
      <vt:lpstr>Features</vt:lpstr>
      <vt:lpstr>Errors, and What to Do</vt:lpstr>
      <vt:lpstr>What to Do About Errors?</vt:lpstr>
      <vt:lpstr>Baselines</vt:lpstr>
      <vt:lpstr>Confidences from a Classifier</vt:lpstr>
      <vt:lpstr>Summary</vt:lpstr>
      <vt:lpstr>Next Time: Perceptron!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3382</cp:revision>
  <cp:lastPrinted>2019-10-29T14:50:42Z</cp:lastPrinted>
  <dcterms:created xsi:type="dcterms:W3CDTF">2004-08-27T04:16:05Z</dcterms:created>
  <dcterms:modified xsi:type="dcterms:W3CDTF">2020-11-10T16:29:59Z</dcterms:modified>
</cp:coreProperties>
</file>